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3" r:id="rId2"/>
  </p:sldMasterIdLst>
  <p:notesMasterIdLst>
    <p:notesMasterId r:id="rId26"/>
  </p:notesMasterIdLst>
  <p:sldIdLst>
    <p:sldId id="272" r:id="rId3"/>
    <p:sldId id="256" r:id="rId4"/>
    <p:sldId id="257" r:id="rId5"/>
    <p:sldId id="2145705548" r:id="rId6"/>
    <p:sldId id="2145705530" r:id="rId7"/>
    <p:sldId id="2145705648" r:id="rId8"/>
    <p:sldId id="2145705559" r:id="rId9"/>
    <p:sldId id="2145705564" r:id="rId10"/>
    <p:sldId id="2145705565" r:id="rId11"/>
    <p:sldId id="2145705566" r:id="rId12"/>
    <p:sldId id="2145705562" r:id="rId13"/>
    <p:sldId id="2145705490" r:id="rId14"/>
    <p:sldId id="2145705665" r:id="rId15"/>
    <p:sldId id="2145705660" r:id="rId16"/>
    <p:sldId id="2145705671" r:id="rId17"/>
    <p:sldId id="2145705666" r:id="rId18"/>
    <p:sldId id="2145705552" r:id="rId19"/>
    <p:sldId id="2145705652" r:id="rId20"/>
    <p:sldId id="2145705681" r:id="rId21"/>
    <p:sldId id="2145705684" r:id="rId22"/>
    <p:sldId id="2145705685" r:id="rId23"/>
    <p:sldId id="2145705683" r:id="rId24"/>
    <p:sldId id="214570568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9EBF5"/>
          </a:solidFill>
        </a:fill>
      </a:tcStyle>
    </a:wholeTbl>
    <a:band1H>
      <a:tcStyle>
        <a:tcBdr/>
        <a:fill>
          <a:solidFill>
            <a:srgbClr val="CFD5EA"/>
          </a:solidFill>
        </a:fill>
      </a:tcStyle>
    </a:band1H>
    <a:band2H>
      <a:tcStyle>
        <a:tcBdr/>
      </a:tcStyle>
    </a:band2H>
    <a:band1V>
      <a:tcStyle>
        <a:tcBdr/>
        <a:fill>
          <a:solidFill>
            <a:srgbClr val="CFD5EA"/>
          </a:solidFill>
        </a:fill>
      </a:tcStyle>
    </a:band1V>
    <a:band2V>
      <a:tcStyle>
        <a:tcBdr/>
      </a:tcStyle>
    </a:band2V>
    <a:lastCol>
      <a:tcTxStyle b="on">
        <a:font>
          <a:latin typeface="+mn-lt"/>
          <a:ea typeface="+mn-ea"/>
          <a:cs typeface="+mn-cs"/>
        </a:font>
        <a:srgbClr val="FFFFFF"/>
      </a:tcTxStyle>
      <a:tcStyle>
        <a:tcBdr/>
        <a:fill>
          <a:solidFill>
            <a:srgbClr val="4472C4"/>
          </a:solidFill>
        </a:fill>
      </a:tcStyle>
    </a:lastCol>
    <a:firstCol>
      <a:tcTxStyle b="on">
        <a:font>
          <a:latin typeface="+mn-lt"/>
          <a:ea typeface="+mn-ea"/>
          <a:cs typeface="+mn-cs"/>
        </a:font>
        <a:srgbClr val="FFFFFF"/>
      </a:tcTxStyle>
      <a:tcStyle>
        <a:tcBdr/>
        <a:fill>
          <a:solidFill>
            <a:srgbClr val="4472C4"/>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4472C4"/>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4472C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Google Shape;3;n"/>
          <p:cNvSpPr txBox="1">
            <a:spLocks noGrp="1"/>
          </p:cNvSpPr>
          <p:nvPr>
            <p:ph type="hdr" sz="quarter"/>
          </p:nvPr>
        </p:nvSpPr>
        <p:spPr>
          <a:xfrm>
            <a:off x="0" y="0"/>
            <a:ext cx="2971800" cy="458791"/>
          </a:xfrm>
          <a:prstGeom prst="rect">
            <a:avLst/>
          </a:prstGeom>
          <a:noFill/>
          <a:ln>
            <a:noFill/>
          </a:ln>
        </p:spPr>
        <p:txBody>
          <a:bodyPr vert="horz" wrap="square" lIns="91421" tIns="45701" rIns="91421" bIns="45701" anchor="t"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0" cap="none" spc="0" baseline="0">
                <a:solidFill>
                  <a:srgbClr val="000000"/>
                </a:solidFill>
                <a:uFillTx/>
                <a:latin typeface="Calibri"/>
                <a:ea typeface="Calibri"/>
                <a:cs typeface="Calibri"/>
              </a:defRPr>
            </a:lvl1pPr>
          </a:lstStyle>
          <a:p>
            <a:pPr lvl="0"/>
            <a:endParaRPr lang="en-US"/>
          </a:p>
        </p:txBody>
      </p:sp>
      <p:sp>
        <p:nvSpPr>
          <p:cNvPr id="3" name="Google Shape;4;n"/>
          <p:cNvSpPr txBox="1">
            <a:spLocks noGrp="1"/>
          </p:cNvSpPr>
          <p:nvPr>
            <p:ph type="dt" idx="1"/>
          </p:nvPr>
        </p:nvSpPr>
        <p:spPr>
          <a:xfrm>
            <a:off x="3884608" y="0"/>
            <a:ext cx="2971800" cy="458791"/>
          </a:xfrm>
          <a:prstGeom prst="rect">
            <a:avLst/>
          </a:prstGeom>
          <a:noFill/>
          <a:ln>
            <a:noFill/>
          </a:ln>
        </p:spPr>
        <p:txBody>
          <a:bodyPr vert="horz" wrap="square" lIns="91421" tIns="45701" rIns="91421" bIns="45701" anchor="t"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0" cap="none" spc="0" baseline="0">
                <a:solidFill>
                  <a:srgbClr val="000000"/>
                </a:solidFill>
                <a:uFillTx/>
                <a:latin typeface="Calibri"/>
                <a:ea typeface="Calibri"/>
                <a:cs typeface="Calibri"/>
              </a:defRPr>
            </a:lvl1pPr>
          </a:lstStyle>
          <a:p>
            <a:pPr lvl="0"/>
            <a:endParaRPr lang="en-US"/>
          </a:p>
        </p:txBody>
      </p:sp>
      <p:sp>
        <p:nvSpPr>
          <p:cNvPr id="4" name="Google Shape;5;n"/>
          <p:cNvSpPr>
            <a:spLocks noGrp="1" noRot="1" noChangeAspect="1"/>
          </p:cNvSpPr>
          <p:nvPr>
            <p:ph type="sldImg" idx="2"/>
          </p:nvPr>
        </p:nvSpPr>
        <p:spPr>
          <a:xfrm>
            <a:off x="685800" y="1143000"/>
            <a:ext cx="5486400" cy="3086099"/>
          </a:xfrm>
          <a:prstGeom prst="rect">
            <a:avLst/>
          </a:prstGeom>
          <a:noFill/>
          <a:ln w="12701" cap="flat">
            <a:solidFill>
              <a:srgbClr val="000000"/>
            </a:solidFill>
            <a:prstDash val="solid"/>
            <a:round/>
          </a:ln>
        </p:spPr>
      </p:sp>
      <p:sp>
        <p:nvSpPr>
          <p:cNvPr id="5" name="Google Shape;6;n"/>
          <p:cNvSpPr txBox="1">
            <a:spLocks noGrp="1"/>
          </p:cNvSpPr>
          <p:nvPr>
            <p:ph type="body" sz="quarter" idx="3"/>
          </p:nvPr>
        </p:nvSpPr>
        <p:spPr>
          <a:xfrm>
            <a:off x="685800" y="4400549"/>
            <a:ext cx="5486400" cy="3600450"/>
          </a:xfrm>
          <a:prstGeom prst="rect">
            <a:avLst/>
          </a:prstGeom>
          <a:noFill/>
          <a:ln>
            <a:noFill/>
          </a:ln>
        </p:spPr>
        <p:txBody>
          <a:bodyPr vert="horz" wrap="square" lIns="91421" tIns="45701" rIns="91421" bIns="45701" anchor="t" anchorCtr="0" compatLnSpc="1">
            <a:noAutofit/>
          </a:bodyPr>
          <a:lstStyle/>
          <a:p>
            <a:pPr lvl="0"/>
            <a:endParaRPr lang="en-US"/>
          </a:p>
        </p:txBody>
      </p:sp>
      <p:sp>
        <p:nvSpPr>
          <p:cNvPr id="6" name="Google Shape;7;n"/>
          <p:cNvSpPr txBox="1">
            <a:spLocks noGrp="1"/>
          </p:cNvSpPr>
          <p:nvPr>
            <p:ph type="ftr" sz="quarter" idx="4"/>
          </p:nvPr>
        </p:nvSpPr>
        <p:spPr>
          <a:xfrm>
            <a:off x="0" y="8685208"/>
            <a:ext cx="2971800" cy="458791"/>
          </a:xfrm>
          <a:prstGeom prst="rect">
            <a:avLst/>
          </a:prstGeom>
          <a:noFill/>
          <a:ln>
            <a:noFill/>
          </a:ln>
        </p:spPr>
        <p:txBody>
          <a:bodyPr vert="horz" wrap="square" lIns="91421" tIns="45701" rIns="91421" bIns="45701" anchor="b"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0" cap="none" spc="0" baseline="0">
                <a:solidFill>
                  <a:srgbClr val="000000"/>
                </a:solidFill>
                <a:uFillTx/>
                <a:latin typeface="Calibri"/>
                <a:ea typeface="Calibri"/>
                <a:cs typeface="Calibri"/>
              </a:defRPr>
            </a:lvl1pPr>
          </a:lstStyle>
          <a:p>
            <a:pPr lvl="0"/>
            <a:endParaRPr lang="en-US"/>
          </a:p>
        </p:txBody>
      </p:sp>
      <p:sp>
        <p:nvSpPr>
          <p:cNvPr id="7" name="Google Shape;8;n"/>
          <p:cNvSpPr txBox="1">
            <a:spLocks noGrp="1"/>
          </p:cNvSpPr>
          <p:nvPr>
            <p:ph type="sldNum" sz="quarter" idx="5"/>
          </p:nvPr>
        </p:nvSpPr>
        <p:spPr>
          <a:xfrm>
            <a:off x="3884608" y="8685208"/>
            <a:ext cx="2971800" cy="458791"/>
          </a:xfrm>
          <a:prstGeom prst="rect">
            <a:avLst/>
          </a:prstGeom>
          <a:noFill/>
          <a:ln>
            <a:noFill/>
          </a:ln>
        </p:spPr>
        <p:txBody>
          <a:bodyPr vert="horz" wrap="square" lIns="91421" tIns="45701" rIns="91421" bIns="45701" anchor="b"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0" cap="none" spc="0" baseline="0">
                <a:solidFill>
                  <a:srgbClr val="000000"/>
                </a:solidFill>
                <a:uFillTx/>
                <a:latin typeface="Calibri"/>
                <a:ea typeface="Calibri"/>
                <a:cs typeface="Calibri"/>
              </a:defRPr>
            </a:lvl1pPr>
          </a:lstStyle>
          <a:p>
            <a:pPr lvl="0"/>
            <a:fld id="{7623E293-947A-449F-88AF-6D9F7B9DCD8A}" type="slidenum">
              <a:t>‹#›</a:t>
            </a:fld>
            <a:endParaRPr lang="en-US"/>
          </a:p>
        </p:txBody>
      </p:sp>
    </p:spTree>
    <p:extLst>
      <p:ext uri="{BB962C8B-B14F-4D97-AF65-F5344CB8AC3E}">
        <p14:creationId xmlns:p14="http://schemas.microsoft.com/office/powerpoint/2010/main" val="3989230746"/>
      </p:ext>
    </p:extLst>
  </p:cSld>
  <p:clrMap bg1="lt1" tx1="dk1" bg2="lt2" tx2="dk2" accent1="accent1" accent2="accent2" accent3="accent3" accent4="accent4" accent5="accent5" accent6="accent6" hlink="hlink" folHlink="folHlink"/>
  <p:notesStyle>
    <a:lvl1pPr marL="457200" marR="0" lvl="0" indent="-228600" algn="l" defTabSz="914400" rtl="0" fontAlgn="auto" hangingPunct="1">
      <a:lnSpc>
        <a:spcPct val="100000"/>
      </a:lnSpc>
      <a:spcBef>
        <a:spcPts val="0"/>
      </a:spcBef>
      <a:spcAft>
        <a:spcPts val="0"/>
      </a:spcAft>
      <a:buNone/>
      <a:tabLst/>
      <a:defRPr lang="en-US" sz="1200" b="0" i="0" u="none" strike="noStrike" kern="0" cap="none" spc="0" baseline="0">
        <a:solidFill>
          <a:srgbClr val="000000"/>
        </a:solidFill>
        <a:uFillTx/>
        <a:latin typeface="Calibri"/>
        <a:ea typeface="Calibri"/>
        <a:cs typeface="Calibri"/>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33;p2:notes"/>
          <p:cNvSpPr>
            <a:spLocks noGrp="1" noRot="1" noChangeAspect="1"/>
          </p:cNvSpPr>
          <p:nvPr>
            <p:ph type="sldImg"/>
          </p:nvPr>
        </p:nvSpPr>
        <p:spPr>
          <a:xfrm>
            <a:off x="685800" y="1143000"/>
            <a:ext cx="5486400" cy="3086100"/>
          </a:xfrm>
        </p:spPr>
      </p:sp>
      <p:sp>
        <p:nvSpPr>
          <p:cNvPr id="3" name="Google Shape;34;p2:notes"/>
          <p:cNvSpPr txBox="1">
            <a:spLocks noGrp="1"/>
          </p:cNvSpPr>
          <p:nvPr>
            <p:ph type="body" sz="quarter" idx="1"/>
          </p:nvPr>
        </p:nvSpPr>
        <p:spPr/>
        <p:txBody>
          <a:bodyPr/>
          <a:lstStyle/>
          <a:p>
            <a:endParaRPr lang="en-US"/>
          </a:p>
        </p:txBody>
      </p:sp>
      <p:sp>
        <p:nvSpPr>
          <p:cNvPr id="4" name="Google Shape;35;p2:notes"/>
          <p:cNvSpPr txBox="1">
            <a:spLocks noGrp="1"/>
          </p:cNvSpPr>
          <p:nvPr>
            <p:ph type="sldNum" sz="quarter" idx="8"/>
          </p:nvPr>
        </p:nvSpPr>
        <p:spPr/>
        <p:txBody>
          <a:bodyPr/>
          <a:lstStyle/>
          <a:p>
            <a:pPr lvl="0"/>
            <a:fld id="{60FF4D33-DC09-48E4-A4B7-D5B9AA46CBD1}" type="slidenum">
              <a:t>3</a:t>
            </a:fld>
            <a:endParaRPr lang="en-US" sz="1400">
              <a:latin typeface="Arial"/>
              <a:cs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endParaRPr lang="en-US"/>
          </a:p>
        </p:txBody>
      </p:sp>
      <p:sp>
        <p:nvSpPr>
          <p:cNvPr id="4" name="Slide Number Placeholder 3"/>
          <p:cNvSpPr txBox="1">
            <a:spLocks noGrp="1"/>
          </p:cNvSpPr>
          <p:nvPr>
            <p:ph type="sldNum" sz="quarter" idx="8"/>
          </p:nvPr>
        </p:nvSpPr>
        <p:spPr/>
        <p:txBody>
          <a:bodyPr/>
          <a:lstStyle/>
          <a:p>
            <a:pPr lvl="0" algn="l"/>
            <a:fld id="{9C735BF3-027F-4B10-AFD4-87E57A5A184B}" type="slidenum">
              <a:t>12</a:t>
            </a:fld>
            <a:endParaRPr lang="en-US" sz="1400">
              <a:latin typeface="Arial"/>
              <a:cs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endParaRPr lang="en-US"/>
          </a:p>
        </p:txBody>
      </p:sp>
      <p:sp>
        <p:nvSpPr>
          <p:cNvPr id="4" name="Slide Number Placeholder 3"/>
          <p:cNvSpPr txBox="1">
            <a:spLocks noGrp="1"/>
          </p:cNvSpPr>
          <p:nvPr>
            <p:ph type="sldNum" sz="quarter" idx="8"/>
          </p:nvPr>
        </p:nvSpPr>
        <p:spPr/>
        <p:txBody>
          <a:bodyPr/>
          <a:lstStyle/>
          <a:p>
            <a:pPr lvl="0" algn="l"/>
            <a:fld id="{44DE2347-3272-4DE2-A4FA-B44F4B1F7163}" type="slidenum">
              <a:t>13</a:t>
            </a:fld>
            <a:endParaRPr lang="en-US" sz="1400">
              <a:latin typeface="Arial"/>
              <a:cs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3900" y="1173163"/>
            <a:ext cx="3284538" cy="1847850"/>
          </a:xfrm>
        </p:spPr>
      </p:sp>
      <p:sp>
        <p:nvSpPr>
          <p:cNvPr id="3" name="Notes Placeholder 2"/>
          <p:cNvSpPr txBox="1">
            <a:spLocks noGrp="1"/>
          </p:cNvSpPr>
          <p:nvPr>
            <p:ph type="body" sz="quarter" idx="1"/>
          </p:nvPr>
        </p:nvSpPr>
        <p:spPr>
          <a:xfrm>
            <a:off x="224284" y="3357000"/>
            <a:ext cx="6529291" cy="3696708"/>
          </a:xfrm>
        </p:spPr>
        <p:txBody>
          <a:bodyPr/>
          <a:lstStyle/>
          <a:p>
            <a:endParaRPr lang="en-US"/>
          </a:p>
        </p:txBody>
      </p:sp>
      <p:sp>
        <p:nvSpPr>
          <p:cNvPr id="4" name="Slide Number Placeholder 3"/>
          <p:cNvSpPr txBox="1">
            <a:spLocks noGrp="1"/>
          </p:cNvSpPr>
          <p:nvPr>
            <p:ph type="sldNum" sz="quarter" idx="8"/>
          </p:nvPr>
        </p:nvSpPr>
        <p:spPr/>
        <p:txBody>
          <a:bodyPr/>
          <a:lstStyle/>
          <a:p>
            <a:pPr lvl="0" algn="l"/>
            <a:fld id="{684EF1EC-5081-4279-BD30-98C27A9FBF7E}" type="slidenum">
              <a:t>14</a:t>
            </a:fld>
            <a:endParaRPr lang="en-US" sz="1400">
              <a:latin typeface="Arial"/>
              <a:cs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pPr lvl="0"/>
            <a:r>
              <a:rPr lang="en-US">
                <a:latin typeface="Arial"/>
              </a:rPr>
              <a:t>While there were ALICE workers in all sectors, of these top Georgia occupations, those with the highest percentage of workers below the ALICE Threshold in 2021 were</a:t>
            </a:r>
            <a:endParaRPr lang="en-US" sz="1800">
              <a:latin typeface="Roboto" pitchFamily="2"/>
            </a:endParaRPr>
          </a:p>
          <a:p>
            <a:pPr lvl="0"/>
            <a:r>
              <a:rPr lang="en-US" sz="1800">
                <a:solidFill>
                  <a:srgbClr val="221E1F"/>
                </a:solidFill>
                <a:latin typeface="Roboto" pitchFamily="2"/>
              </a:rPr>
              <a:t>cooks, cashiers, stockers and order fillers, waiters and waitresses, and fast food and counter workers. </a:t>
            </a:r>
            <a:endParaRPr lang="en-US">
              <a:solidFill>
                <a:srgbClr val="FF0000"/>
              </a:solidFill>
              <a:latin typeface="Arial"/>
            </a:endParaRPr>
          </a:p>
        </p:txBody>
      </p:sp>
      <p:sp>
        <p:nvSpPr>
          <p:cNvPr id="4" name="Slide Number Placeholder 3"/>
          <p:cNvSpPr txBox="1">
            <a:spLocks noGrp="1"/>
          </p:cNvSpPr>
          <p:nvPr>
            <p:ph type="sldNum" sz="quarter" idx="8"/>
          </p:nvPr>
        </p:nvSpPr>
        <p:spPr/>
        <p:txBody>
          <a:bodyPr/>
          <a:lstStyle/>
          <a:p>
            <a:pPr lvl="0" algn="l"/>
            <a:fld id="{BEC03AEF-F62B-48F3-862B-D1BB06176A81}" type="slidenum">
              <a:t>15</a:t>
            </a:fld>
            <a:endParaRPr lang="en-US" sz="1400">
              <a:latin typeface="Arial"/>
              <a:cs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endParaRPr lang="en-US"/>
          </a:p>
        </p:txBody>
      </p:sp>
      <p:sp>
        <p:nvSpPr>
          <p:cNvPr id="4" name="Slide Number Placeholder 3"/>
          <p:cNvSpPr txBox="1">
            <a:spLocks noGrp="1"/>
          </p:cNvSpPr>
          <p:nvPr>
            <p:ph type="sldNum" sz="quarter" idx="8"/>
          </p:nvPr>
        </p:nvSpPr>
        <p:spPr/>
        <p:txBody>
          <a:bodyPr/>
          <a:lstStyle/>
          <a:p>
            <a:pPr lvl="0" algn="l"/>
            <a:fld id="{F93C59FB-F575-45A4-8BC4-A425FBC20466}" type="slidenum">
              <a:t>16</a:t>
            </a:fld>
            <a:endParaRPr lang="en-US" sz="1400">
              <a:latin typeface="Arial"/>
              <a:cs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pPr marL="356222" lvl="0" indent="-356222">
              <a:buClr>
                <a:srgbClr val="000000"/>
              </a:buClr>
              <a:buSzPts val="1400"/>
              <a:buFont typeface="Symbol" pitchFamily="18"/>
              <a:buChar char=""/>
            </a:pPr>
            <a:r>
              <a:rPr lang="en-US">
                <a:latin typeface="Arial"/>
              </a:rPr>
              <a:t>In every state, at least 32% (nearly one-third) of households could not afford the basics in 2021. The percentage of struggling households ranges from a low of 32% in Alaska to a high of 52% in Mississippi.</a:t>
            </a:r>
          </a:p>
          <a:p>
            <a:pPr marL="356222" lvl="0" indent="-356222" defTabSz="949924">
              <a:buClr>
                <a:srgbClr val="000000"/>
              </a:buClr>
              <a:buSzPts val="1400"/>
              <a:buFont typeface="Symbol" pitchFamily="18"/>
              <a:buChar char=""/>
            </a:pPr>
            <a:r>
              <a:rPr lang="en-US">
                <a:latin typeface="Arial"/>
              </a:rPr>
              <a:t>There were stark differences by region: The share of households unable to afford basics in 2021 was lowest in the Midwest at 37% and highest in the South at 45%, with rates of 39% in the Northeast and 40% in the West.</a:t>
            </a:r>
          </a:p>
          <a:p>
            <a:pPr marL="356222" lvl="0" indent="-356222" defTabSz="949924">
              <a:buClr>
                <a:srgbClr val="000000"/>
              </a:buClr>
              <a:buSzPts val="1400"/>
              <a:buFont typeface="Symbol" pitchFamily="18"/>
              <a:buChar char=""/>
            </a:pPr>
            <a:endParaRPr lang="en-US">
              <a:latin typeface="Arial"/>
            </a:endParaRPr>
          </a:p>
          <a:p>
            <a:pPr lvl="0" defTabSz="949924"/>
            <a:r>
              <a:rPr lang="en-US">
                <a:latin typeface="Arial"/>
              </a:rPr>
              <a:t>Rates of financial hardship varied across the country, less than 35% in Alaska, New Hampshire, North Dakota, Utah, Washington, Wisconsin and Wyoming to more than half in Louisiana and Mississippi. </a:t>
            </a:r>
          </a:p>
          <a:p>
            <a:pPr lvl="0" defTabSz="949924"/>
            <a:endParaRPr lang="en-US"/>
          </a:p>
          <a:p>
            <a:pPr marL="356222" lvl="0" indent="-356222">
              <a:buClr>
                <a:srgbClr val="000000"/>
              </a:buClr>
              <a:buSzPts val="1400"/>
              <a:buFont typeface="Symbol" pitchFamily="18"/>
              <a:buChar char=""/>
            </a:pPr>
            <a:endParaRPr lang="en-US"/>
          </a:p>
          <a:p>
            <a:pPr marL="474957" lvl="0"/>
            <a:r>
              <a:rPr lang="en-US"/>
              <a:t> </a:t>
            </a:r>
          </a:p>
          <a:p>
            <a:pPr lvl="0"/>
            <a:endParaRPr lang="en-US"/>
          </a:p>
        </p:txBody>
      </p:sp>
      <p:sp>
        <p:nvSpPr>
          <p:cNvPr id="4" name="Slide Number Placeholder 3"/>
          <p:cNvSpPr txBox="1">
            <a:spLocks noGrp="1"/>
          </p:cNvSpPr>
          <p:nvPr>
            <p:ph type="sldNum" sz="quarter" idx="8"/>
          </p:nvPr>
        </p:nvSpPr>
        <p:spPr/>
        <p:txBody>
          <a:bodyPr/>
          <a:lstStyle/>
          <a:p>
            <a:pPr lvl="0" algn="l" defTabSz="949924"/>
            <a:fld id="{523977D5-EACE-4C38-B2D6-A79D54BA2A93}" type="slidenum">
              <a:t>17</a:t>
            </a:fld>
            <a:endParaRPr lang="en-US" sz="1400">
              <a:cs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pPr lvl="0"/>
            <a:r>
              <a:rPr lang="en-US"/>
              <a:t>United For ALICE is a driver of innovation, shining a light on the challenges ALICE (Asset Limited, Income Constrained, Employed) households face and finding collaborative solutions. Through</a:t>
            </a:r>
          </a:p>
          <a:p>
            <a:pPr lvl="0"/>
            <a:r>
              <a:rPr lang="en-US"/>
              <a:t>a standardized methodology that assesses the cost of living in every county, this project provides a comprehensive measure of financial hardship across the U.S. Equipped with this data,</a:t>
            </a:r>
          </a:p>
          <a:p>
            <a:pPr lvl="0"/>
            <a:r>
              <a:rPr lang="en-US"/>
              <a:t>ALICE partners convene, advocate, and innovate in their local communities to highlight the issues faced by ALICE households and to generate solutions that promote financial stability. The</a:t>
            </a:r>
          </a:p>
          <a:p>
            <a:pPr lvl="0"/>
            <a:r>
              <a:rPr lang="en-US"/>
              <a:t>grassroots movement represents United Ways, corporations, nonprofits and foundations in Arkansas, Connecticut, Delaware, D.C., Florida, Georgia, Hawai‘i, Idaho, Illinois, Indiana, Iowa,</a:t>
            </a:r>
          </a:p>
          <a:p>
            <a:pPr lvl="0"/>
            <a:r>
              <a:rPr lang="en-US"/>
              <a:t>Kansas, Louisiana, Maine, Maryland, Michigan, Mississippi, New Jersey, New York, Ohio, Oregon, Pennsylvania, Tennessee, Texas, Virginia, Washington, West Virginia, and Wisconsin; we are</a:t>
            </a:r>
          </a:p>
          <a:p>
            <a:pPr lvl="0"/>
            <a:r>
              <a:rPr lang="en-US"/>
              <a:t>United For ALICE.</a:t>
            </a:r>
          </a:p>
          <a:p>
            <a:pPr lvl="0"/>
            <a:endParaRPr lang="en-US"/>
          </a:p>
          <a:p>
            <a:pPr marL="69137" lvl="0" defTabSz="921806"/>
            <a:r>
              <a:rPr lang="en-US" b="1">
                <a:solidFill>
                  <a:srgbClr val="515151"/>
                </a:solidFill>
                <a:cs typeface="Arial"/>
              </a:rPr>
              <a:t>Vision: </a:t>
            </a:r>
            <a:r>
              <a:rPr lang="en-US">
                <a:solidFill>
                  <a:srgbClr val="515151"/>
                </a:solidFill>
                <a:cs typeface="Arial"/>
              </a:rPr>
              <a:t>We envision a world where all those who work to keep our economy running can support themselves and their families</a:t>
            </a:r>
          </a:p>
          <a:p>
            <a:pPr marL="69137" lvl="0" defTabSz="921806"/>
            <a:endParaRPr lang="en-US">
              <a:solidFill>
                <a:srgbClr val="515151"/>
              </a:solidFill>
              <a:cs typeface="Arial"/>
            </a:endParaRPr>
          </a:p>
          <a:p>
            <a:pPr marL="69137" lvl="0" defTabSz="921806"/>
            <a:r>
              <a:rPr lang="en-US" b="1">
                <a:solidFill>
                  <a:srgbClr val="515151"/>
                </a:solidFill>
                <a:cs typeface="Arial"/>
              </a:rPr>
              <a:t>Mission: </a:t>
            </a:r>
            <a:r>
              <a:rPr lang="en-US">
                <a:solidFill>
                  <a:srgbClr val="515151"/>
                </a:solidFill>
                <a:cs typeface="Arial"/>
              </a:rPr>
              <a:t>Become the standard measure used by nonprofit, government, business, and academic institutions to define financial insecurity; change the common vernacular from “working poor” to “ALICE”</a:t>
            </a:r>
          </a:p>
          <a:p>
            <a:pPr marL="69137" lvl="0" defTabSz="921806"/>
            <a:endParaRPr lang="en-US">
              <a:solidFill>
                <a:srgbClr val="515151"/>
              </a:solidFill>
              <a:cs typeface="Arial"/>
            </a:endParaRPr>
          </a:p>
          <a:p>
            <a:pPr lvl="0"/>
            <a:endParaRPr lang="en-US"/>
          </a:p>
        </p:txBody>
      </p:sp>
      <p:sp>
        <p:nvSpPr>
          <p:cNvPr id="4" name="Slide Number Placeholder 3"/>
          <p:cNvSpPr txBox="1">
            <a:spLocks noGrp="1"/>
          </p:cNvSpPr>
          <p:nvPr>
            <p:ph type="sldNum" sz="quarter" idx="8"/>
          </p:nvPr>
        </p:nvSpPr>
        <p:spPr/>
        <p:txBody>
          <a:bodyPr/>
          <a:lstStyle/>
          <a:p>
            <a:pPr lvl="0" algn="l" defTabSz="921806"/>
            <a:fld id="{945154B9-F89F-45CC-A28C-1D033ABA99DE}" type="slidenum">
              <a:t>4</a:t>
            </a:fld>
            <a:endParaRPr lang="en-US" sz="1400">
              <a:cs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pPr lvl="0">
              <a:spcAft>
                <a:spcPts val="600"/>
              </a:spcAft>
              <a:buClr>
                <a:srgbClr val="000000"/>
              </a:buClr>
              <a:buSzPts val="1400"/>
              <a:buFont typeface="Wingdings" pitchFamily="2"/>
              <a:buChar char="§"/>
            </a:pPr>
            <a:r>
              <a:rPr lang="en-US" b="1"/>
              <a:t>A</a:t>
            </a:r>
            <a:r>
              <a:rPr lang="en-US"/>
              <a:t>sset </a:t>
            </a:r>
            <a:r>
              <a:rPr lang="en-US" b="1"/>
              <a:t>L</a:t>
            </a:r>
            <a:r>
              <a:rPr lang="en-US"/>
              <a:t>imited, </a:t>
            </a:r>
            <a:r>
              <a:rPr lang="en-US" b="1"/>
              <a:t>I</a:t>
            </a:r>
            <a:r>
              <a:rPr lang="en-US"/>
              <a:t>ncome </a:t>
            </a:r>
            <a:r>
              <a:rPr lang="en-US" b="1"/>
              <a:t>C</a:t>
            </a:r>
            <a:r>
              <a:rPr lang="en-US"/>
              <a:t>onstrained, </a:t>
            </a:r>
            <a:r>
              <a:rPr lang="en-US" b="1"/>
              <a:t>E</a:t>
            </a:r>
            <a:r>
              <a:rPr lang="en-US"/>
              <a:t>mployed</a:t>
            </a:r>
          </a:p>
          <a:p>
            <a:pPr lvl="0">
              <a:spcAft>
                <a:spcPts val="600"/>
              </a:spcAft>
              <a:buClr>
                <a:srgbClr val="000000"/>
              </a:buClr>
              <a:buSzPts val="1400"/>
              <a:buFont typeface="Wingdings" pitchFamily="2"/>
              <a:buChar char="§"/>
            </a:pPr>
            <a:r>
              <a:rPr lang="en-US"/>
              <a:t>Above FPL, below Household Survival Budget</a:t>
            </a:r>
          </a:p>
          <a:p>
            <a:pPr lvl="0">
              <a:spcAft>
                <a:spcPts val="600"/>
              </a:spcAft>
              <a:buClr>
                <a:srgbClr val="000000"/>
              </a:buClr>
              <a:buSzPts val="1400"/>
              <a:buFont typeface="Wingdings" pitchFamily="2"/>
              <a:buChar char="§"/>
            </a:pPr>
            <a:r>
              <a:rPr lang="en-US"/>
              <a:t>Low-wage jobs – cashiers, health care workers, security guards, laborers, office administration</a:t>
            </a:r>
          </a:p>
          <a:p>
            <a:pPr lvl="0">
              <a:spcAft>
                <a:spcPts val="600"/>
              </a:spcAft>
              <a:buClr>
                <a:srgbClr val="000000"/>
              </a:buClr>
              <a:buSzPts val="1400"/>
              <a:buFont typeface="Wingdings" pitchFamily="2"/>
              <a:buChar char="§"/>
            </a:pPr>
            <a:r>
              <a:rPr lang="en-US"/>
              <a:t>No savings:</a:t>
            </a:r>
          </a:p>
          <a:p>
            <a:pPr marL="914400" lvl="1" indent="-228600">
              <a:spcAft>
                <a:spcPts val="600"/>
              </a:spcAft>
              <a:buClr>
                <a:srgbClr val="000000"/>
              </a:buClr>
              <a:buSzPts val="1400"/>
              <a:buFont typeface="Wingdings" pitchFamily="2"/>
              <a:buChar char="§"/>
            </a:pPr>
            <a:r>
              <a:rPr lang="en-US" kern="0">
                <a:solidFill>
                  <a:srgbClr val="000000"/>
                </a:solidFill>
                <a:latin typeface="Calibri"/>
                <a:ea typeface="Calibri"/>
                <a:cs typeface="Calibri"/>
              </a:rPr>
              <a:t>For emergencies</a:t>
            </a:r>
          </a:p>
          <a:p>
            <a:pPr marL="914400" lvl="1" indent="-228600">
              <a:spcAft>
                <a:spcPts val="600"/>
              </a:spcAft>
              <a:buClr>
                <a:srgbClr val="000000"/>
              </a:buClr>
              <a:buSzPts val="1400"/>
              <a:buFont typeface="Wingdings" pitchFamily="2"/>
              <a:buChar char="§"/>
            </a:pPr>
            <a:r>
              <a:rPr lang="en-US" kern="0">
                <a:solidFill>
                  <a:srgbClr val="000000"/>
                </a:solidFill>
                <a:latin typeface="Calibri"/>
                <a:ea typeface="Calibri"/>
                <a:cs typeface="Calibri"/>
              </a:rPr>
              <a:t>For investing in the future – education, homeownership, retirement</a:t>
            </a:r>
          </a:p>
          <a:p>
            <a:pPr lvl="0">
              <a:spcAft>
                <a:spcPts val="600"/>
              </a:spcAft>
            </a:pPr>
            <a:r>
              <a:rPr lang="en-US"/>
              <a:t>Leaders across the U.S. talk about low-income workers who have been forgotten, left behind, or treated as if they’re invisible. United For ALICE shows that this group already has a name — </a:t>
            </a:r>
            <a:r>
              <a:rPr lang="en-US" b="1"/>
              <a:t>ALICE</a:t>
            </a:r>
            <a:r>
              <a:rPr lang="en-US"/>
              <a:t> — and presents a set of more accurate, data-driven measures of how many households across the country are in hardship.</a:t>
            </a:r>
          </a:p>
        </p:txBody>
      </p:sp>
      <p:sp>
        <p:nvSpPr>
          <p:cNvPr id="4" name="Slide Number Placeholder 3"/>
          <p:cNvSpPr txBox="1">
            <a:spLocks noGrp="1"/>
          </p:cNvSpPr>
          <p:nvPr>
            <p:ph type="sldNum" sz="quarter" idx="8"/>
          </p:nvPr>
        </p:nvSpPr>
        <p:spPr/>
        <p:txBody>
          <a:bodyPr/>
          <a:lstStyle/>
          <a:p>
            <a:pPr lvl="0" algn="l"/>
            <a:fld id="{2F49D9FD-E26C-4556-B1A0-BAE243839CD9}" type="slidenum">
              <a:t>5</a:t>
            </a:fld>
            <a:endParaRPr lang="en-US" sz="1400">
              <a:latin typeface="Arial"/>
              <a:cs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endParaRPr lang="en-US"/>
          </a:p>
        </p:txBody>
      </p:sp>
      <p:sp>
        <p:nvSpPr>
          <p:cNvPr id="4" name="Slide Number Placeholder 3"/>
          <p:cNvSpPr txBox="1">
            <a:spLocks noGrp="1"/>
          </p:cNvSpPr>
          <p:nvPr>
            <p:ph type="sldNum" sz="quarter" idx="8"/>
          </p:nvPr>
        </p:nvSpPr>
        <p:spPr/>
        <p:txBody>
          <a:bodyPr/>
          <a:lstStyle/>
          <a:p>
            <a:pPr lvl="0" algn="l"/>
            <a:fld id="{82B21DD3-8ACB-442F-B2CE-E6F9D21F701F}" type="slidenum">
              <a:t>6</a:t>
            </a:fld>
            <a:endParaRPr lang="en-US" sz="1400">
              <a:latin typeface="Arial"/>
              <a:cs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endParaRPr lang="en-US"/>
          </a:p>
        </p:txBody>
      </p:sp>
      <p:sp>
        <p:nvSpPr>
          <p:cNvPr id="4" name="Slide Number Placeholder 3"/>
          <p:cNvSpPr txBox="1">
            <a:spLocks noGrp="1"/>
          </p:cNvSpPr>
          <p:nvPr>
            <p:ph type="sldNum" sz="quarter" idx="8"/>
          </p:nvPr>
        </p:nvSpPr>
        <p:spPr/>
        <p:txBody>
          <a:bodyPr/>
          <a:lstStyle/>
          <a:p>
            <a:pPr lvl="0" algn="l" defTabSz="921806"/>
            <a:fld id="{32C8AEAF-8AC5-4EF7-A704-F28923C65B07}" type="slidenum">
              <a:t>7</a:t>
            </a:fld>
            <a:endParaRPr lang="en-US" sz="1400">
              <a:cs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pPr lvl="0"/>
            <a:r>
              <a:rPr lang="en-US"/>
              <a:t>Housing: Rent: Fair Market Rent (40th percentile) for an efficiency, one-bedroom, or two-bedroom apartment (based on family size), adjusted in metro areas using the American Community</a:t>
            </a:r>
          </a:p>
          <a:p>
            <a:pPr lvl="0"/>
            <a:r>
              <a:rPr lang="en-US"/>
              <a:t>Survey (ACS) – minus utilities.</a:t>
            </a:r>
          </a:p>
          <a:p>
            <a:pPr lvl="0"/>
            <a:r>
              <a:rPr lang="en-US"/>
              <a:t>Utilities: As captured by the Community Expenditure Survey (CEX)</a:t>
            </a:r>
          </a:p>
          <a:p>
            <a:pPr lvl="0"/>
            <a:r>
              <a:rPr lang="en-US"/>
              <a:t>Update: Cost of rent and utilities now shown separately.</a:t>
            </a:r>
          </a:p>
          <a:p>
            <a:pPr lvl="0"/>
            <a:r>
              <a:rPr lang="en-US"/>
              <a:t>Sources: Rent – U.S. Department of Housing and Urban Development; ACS metro housing costs. Utility costs – CEX </a:t>
            </a:r>
          </a:p>
          <a:p>
            <a:pPr lvl="0"/>
            <a:endParaRPr lang="en-US"/>
          </a:p>
          <a:p>
            <a:pPr lvl="0"/>
            <a:r>
              <a:rPr lang="en-US"/>
              <a:t>Child Care: Cost for registered Family Child Care Homes for infants (age 0–2 years), preschool (age 3–4), and school-age children (age 5–12).</a:t>
            </a:r>
          </a:p>
          <a:p>
            <a:pPr lvl="0"/>
            <a:r>
              <a:rPr lang="en-US"/>
              <a:t>Source: State agency responsible for child care cost reporting</a:t>
            </a:r>
          </a:p>
          <a:p>
            <a:pPr lvl="0"/>
            <a:endParaRPr lang="en-US"/>
          </a:p>
          <a:p>
            <a:pPr lvl="0"/>
            <a:r>
              <a:rPr lang="en-US"/>
              <a:t>Food: USDA Thrifty Food Plan by age with county variation from Feeding America</a:t>
            </a:r>
          </a:p>
          <a:p>
            <a:pPr lvl="0"/>
            <a:r>
              <a:rPr lang="en-US"/>
              <a:t>Update: Change in legislation requires the USDA Thrifty Food Plans to reflect the cost for resource-constrained households to purchase a healthy, practical diet, starting in 2021, increasing</a:t>
            </a:r>
          </a:p>
          <a:p>
            <a:pPr lvl="0"/>
            <a:r>
              <a:rPr lang="en-US"/>
              <a:t>costs from prior years</a:t>
            </a:r>
          </a:p>
          <a:p>
            <a:pPr lvl="0"/>
            <a:r>
              <a:rPr lang="en-US"/>
              <a:t>Sources:  U.S. Department of Agriculture (USDA); Feeding America</a:t>
            </a:r>
          </a:p>
          <a:p>
            <a:pPr lvl="0"/>
            <a:endParaRPr lang="en-US"/>
          </a:p>
          <a:p>
            <a:pPr lvl="0"/>
            <a:r>
              <a:rPr lang="en-US"/>
              <a:t>Transportation: Operating costs for a car (based on average daily miles by age, cost per mile, license, fees, and insurance), or public transportation where viable</a:t>
            </a:r>
          </a:p>
          <a:p>
            <a:pPr lvl="0"/>
            <a:r>
              <a:rPr lang="en-US"/>
              <a:t>Update: The reduction in public transportation use during the pandemic reduced the average expenditure, yet the cost to commute remained the same. To reflect this, the budget uses</a:t>
            </a:r>
          </a:p>
          <a:p>
            <a:pPr lvl="0"/>
            <a:r>
              <a:rPr lang="en-US"/>
              <a:t>2019 average CEX expenditures.</a:t>
            </a:r>
          </a:p>
          <a:p>
            <a:pPr lvl="0"/>
            <a:r>
              <a:rPr lang="en-US"/>
              <a:t>Sources: Federal Highway Administration, AAA, The Zebra (car costs); </a:t>
            </a:r>
          </a:p>
          <a:p>
            <a:pPr lvl="0"/>
            <a:r>
              <a:rPr lang="en-US"/>
              <a:t>CEX (for public transportation) </a:t>
            </a:r>
          </a:p>
          <a:p>
            <a:pPr lvl="0"/>
            <a:endParaRPr lang="en-US"/>
          </a:p>
          <a:p>
            <a:pPr lvl="0"/>
            <a:r>
              <a:rPr lang="en-US"/>
              <a:t>Health Care: Health insurance premiums based on employer-sponsored health insurance plus out-of-pocket costs for $40K–$69K households by age, weighted with poor health multiplier. </a:t>
            </a:r>
          </a:p>
          <a:p>
            <a:pPr lvl="0"/>
            <a:r>
              <a:rPr lang="en-US"/>
              <a:t>For senior budget, cost of Medicare Part A &amp; B, out-of-pocket costs, plus out-of-pocket average spending for the top five chronic diseases as reported by CMS.</a:t>
            </a:r>
          </a:p>
          <a:p>
            <a:pPr lvl="0"/>
            <a:r>
              <a:rPr lang="en-US"/>
              <a:t>Sources: Medical Expenditure Panel Survey (MEPS), Consumer Expenditure Survey, Centers for Medicare &amp; Medicaid Services (CMS)</a:t>
            </a:r>
          </a:p>
          <a:p>
            <a:pPr lvl="0"/>
            <a:endParaRPr lang="en-US"/>
          </a:p>
          <a:p>
            <a:pPr lvl="0"/>
            <a:r>
              <a:rPr lang="en-US"/>
              <a:t>Technology: Smartphone plan with 10GB of data for each adult in a household</a:t>
            </a:r>
          </a:p>
          <a:p>
            <a:pPr lvl="0"/>
            <a:r>
              <a:rPr lang="en-US"/>
              <a:t>Update: costs were upgraded from the basic smartphone plan to a 10GB monthly data plan for each adult in the household to reflect the increased need for internet access starting in 2020.</a:t>
            </a:r>
          </a:p>
          <a:p>
            <a:pPr lvl="0"/>
            <a:r>
              <a:rPr lang="en-US"/>
              <a:t>Source: Consumer Reports</a:t>
            </a:r>
          </a:p>
          <a:p>
            <a:pPr lvl="0"/>
            <a:endParaRPr lang="en-US"/>
          </a:p>
          <a:p>
            <a:pPr lvl="0"/>
            <a:r>
              <a:rPr lang="en-US"/>
              <a:t>Taxes: Federal, state, and local taxes (payments), as well as tax credits, including the Child Tax Credit and the Child and Dependent Care Credit.</a:t>
            </a:r>
          </a:p>
          <a:p>
            <a:pPr lvl="0"/>
            <a:r>
              <a:rPr lang="en-US"/>
              <a:t>Update: Due to expanded tax credits in 2021, the cost of tax payments and credits now shown separately.</a:t>
            </a:r>
          </a:p>
          <a:p>
            <a:pPr lvl="0"/>
            <a:r>
              <a:rPr lang="en-US"/>
              <a:t>Source: Internal Revenue Service, Tax Foundation</a:t>
            </a:r>
          </a:p>
          <a:p>
            <a:pPr lvl="0"/>
            <a:endParaRPr lang="en-US"/>
          </a:p>
          <a:p>
            <a:pPr lvl="0"/>
            <a:r>
              <a:rPr lang="en-US"/>
              <a:t>Miscellaneous: Cost overruns estimated at 10% of budget the budget, including taxes.</a:t>
            </a:r>
          </a:p>
        </p:txBody>
      </p:sp>
      <p:sp>
        <p:nvSpPr>
          <p:cNvPr id="4" name="Slide Number Placeholder 3"/>
          <p:cNvSpPr txBox="1">
            <a:spLocks noGrp="1"/>
          </p:cNvSpPr>
          <p:nvPr>
            <p:ph type="sldNum" sz="quarter" idx="8"/>
          </p:nvPr>
        </p:nvSpPr>
        <p:spPr/>
        <p:txBody>
          <a:bodyPr/>
          <a:lstStyle/>
          <a:p>
            <a:pPr lvl="0" algn="l" defTabSz="921806"/>
            <a:fld id="{9D479729-2989-4338-9F0F-3FDE4DC2CB32}" type="slidenum">
              <a:t>8</a:t>
            </a:fld>
            <a:endParaRPr lang="en-US" sz="1400">
              <a:cs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endParaRPr lang="en-US"/>
          </a:p>
        </p:txBody>
      </p:sp>
      <p:sp>
        <p:nvSpPr>
          <p:cNvPr id="4" name="Slide Number Placeholder 3"/>
          <p:cNvSpPr txBox="1">
            <a:spLocks noGrp="1"/>
          </p:cNvSpPr>
          <p:nvPr>
            <p:ph type="sldNum" sz="quarter" idx="8"/>
          </p:nvPr>
        </p:nvSpPr>
        <p:spPr/>
        <p:txBody>
          <a:bodyPr/>
          <a:lstStyle/>
          <a:p>
            <a:pPr lvl="0" algn="l" defTabSz="921806"/>
            <a:fld id="{A394A3C9-0650-459E-A1FF-DF4ABF2C3C4C}" type="slidenum">
              <a:t>9</a:t>
            </a:fld>
            <a:endParaRPr lang="en-US" sz="1400">
              <a:cs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endParaRPr lang="en-US"/>
          </a:p>
        </p:txBody>
      </p:sp>
      <p:sp>
        <p:nvSpPr>
          <p:cNvPr id="4" name="Slide Number Placeholder 3"/>
          <p:cNvSpPr txBox="1">
            <a:spLocks noGrp="1"/>
          </p:cNvSpPr>
          <p:nvPr>
            <p:ph type="sldNum" sz="quarter" idx="8"/>
          </p:nvPr>
        </p:nvSpPr>
        <p:spPr/>
        <p:txBody>
          <a:bodyPr/>
          <a:lstStyle/>
          <a:p>
            <a:pPr lvl="0" algn="l" defTabSz="921806"/>
            <a:fld id="{5EA29A43-2AD3-45BB-83D0-820E2320FBA2}" type="slidenum">
              <a:t>10</a:t>
            </a:fld>
            <a:endParaRPr lang="en-US" sz="1400">
              <a:cs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endParaRPr lang="en-US"/>
          </a:p>
        </p:txBody>
      </p:sp>
      <p:sp>
        <p:nvSpPr>
          <p:cNvPr id="4" name="Slide Number Placeholder 3"/>
          <p:cNvSpPr txBox="1">
            <a:spLocks noGrp="1"/>
          </p:cNvSpPr>
          <p:nvPr>
            <p:ph type="sldNum" sz="quarter" idx="8"/>
          </p:nvPr>
        </p:nvSpPr>
        <p:spPr/>
        <p:txBody>
          <a:bodyPr/>
          <a:lstStyle/>
          <a:p>
            <a:pPr lvl="0" algn="l"/>
            <a:fld id="{B7F12C98-CE9C-47B7-8707-C1BFA5DF702A}" type="slidenum">
              <a:t>11</a:t>
            </a:fld>
            <a:endParaRPr lang="en-US" sz="1400">
              <a:latin typeface="Arial"/>
              <a:cs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0385"/>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7322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495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0182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7552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83877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8777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007906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7489521"/>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423503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86646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7323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7463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4663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2691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Google Shape;10;p19"/>
          <p:cNvSpPr txBox="1">
            <a:spLocks noGrp="1"/>
          </p:cNvSpPr>
          <p:nvPr>
            <p:ph type="title"/>
          </p:nvPr>
        </p:nvSpPr>
        <p:spPr>
          <a:xfrm>
            <a:off x="914400" y="365129"/>
            <a:ext cx="10515600" cy="1325559"/>
          </a:xfrm>
          <a:prstGeom prst="rect">
            <a:avLst/>
          </a:prstGeom>
          <a:noFill/>
          <a:ln>
            <a:noFill/>
          </a:ln>
        </p:spPr>
        <p:txBody>
          <a:bodyPr vert="horz" wrap="square" lIns="91421" tIns="45701" rIns="91421" bIns="45701" anchor="ctr" anchorCtr="0" compatLnSpc="1">
            <a:normAutofit/>
          </a:bodyPr>
          <a:lstStyle/>
          <a:p>
            <a:pPr lvl="0"/>
            <a:endParaRPr lang="en-US"/>
          </a:p>
        </p:txBody>
      </p:sp>
      <p:sp>
        <p:nvSpPr>
          <p:cNvPr id="3" name="Google Shape;11;p19"/>
          <p:cNvSpPr txBox="1">
            <a:spLocks noGrp="1"/>
          </p:cNvSpPr>
          <p:nvPr>
            <p:ph type="body" idx="1"/>
          </p:nvPr>
        </p:nvSpPr>
        <p:spPr>
          <a:xfrm>
            <a:off x="914400" y="1825627"/>
            <a:ext cx="10515600" cy="4054787"/>
          </a:xfrm>
          <a:prstGeom prst="rect">
            <a:avLst/>
          </a:prstGeom>
          <a:noFill/>
          <a:ln>
            <a:noFill/>
          </a:ln>
        </p:spPr>
        <p:txBody>
          <a:bodyPr vert="horz" wrap="square" lIns="91421" tIns="45701" rIns="91421" bIns="45701" anchor="t" anchorCtr="0" compatLnSpc="1">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Google Shape;12;p19" descr="A picture containing icon&#10;&#10;Description automatically generated"/>
          <p:cNvPicPr>
            <a:picLocks noChangeAspect="1"/>
          </p:cNvPicPr>
          <p:nvPr/>
        </p:nvPicPr>
        <p:blipFill>
          <a:blip r:embed="rId6">
            <a:alphaModFix/>
          </a:blip>
          <a:srcRect/>
          <a:stretch>
            <a:fillRect/>
          </a:stretch>
        </p:blipFill>
        <p:spPr>
          <a:xfrm>
            <a:off x="10077739" y="5968480"/>
            <a:ext cx="1382408" cy="685699"/>
          </a:xfrm>
          <a:prstGeom prst="rect">
            <a:avLst/>
          </a:prstGeom>
          <a:noFill/>
          <a:ln cap="flat">
            <a:noFill/>
          </a:ln>
        </p:spPr>
      </p:pic>
      <p:sp>
        <p:nvSpPr>
          <p:cNvPr id="5" name="Google Shape;13;p19"/>
          <p:cNvSpPr/>
          <p:nvPr/>
        </p:nvSpPr>
        <p:spPr>
          <a:xfrm>
            <a:off x="9853016" y="5880405"/>
            <a:ext cx="1607131" cy="921331"/>
          </a:xfrm>
          <a:prstGeom prst="rect">
            <a:avLst/>
          </a:prstGeom>
          <a:solidFill>
            <a:srgbClr val="FFFFFF"/>
          </a:solidFill>
          <a:ln cap="flat">
            <a:noFill/>
            <a:prstDash val="solid"/>
          </a:ln>
        </p:spPr>
        <p:txBody>
          <a:bodyPr vert="horz" wrap="square" lIns="91421" tIns="45701" rIns="9142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FFFFFF"/>
              </a:solidFill>
              <a:uFillTx/>
              <a:latin typeface="Calibri"/>
              <a:ea typeface="Calibri"/>
              <a:cs typeface="Calibri"/>
            </a:endParaRPr>
          </a:p>
        </p:txBody>
      </p:sp>
      <p:pic>
        <p:nvPicPr>
          <p:cNvPr id="6" name="Google Shape;18;p19"/>
          <p:cNvPicPr>
            <a:picLocks noChangeAspect="1"/>
          </p:cNvPicPr>
          <p:nvPr/>
        </p:nvPicPr>
        <p:blipFill>
          <a:blip r:embed="rId7">
            <a:alphaModFix/>
          </a:blip>
          <a:srcRect/>
          <a:stretch>
            <a:fillRect/>
          </a:stretch>
        </p:blipFill>
        <p:spPr>
          <a:xfrm>
            <a:off x="9594140" y="5959345"/>
            <a:ext cx="1092735" cy="536670"/>
          </a:xfrm>
          <a:prstGeom prst="rect">
            <a:avLst/>
          </a:prstGeom>
          <a:noFill/>
          <a:ln cap="flat">
            <a:noFill/>
          </a:ln>
        </p:spPr>
      </p:pic>
      <p:grpSp>
        <p:nvGrpSpPr>
          <p:cNvPr id="7" name="Google Shape;19;p19"/>
          <p:cNvGrpSpPr/>
          <p:nvPr/>
        </p:nvGrpSpPr>
        <p:grpSpPr>
          <a:xfrm>
            <a:off x="-66559" y="-2075"/>
            <a:ext cx="512465" cy="6858000"/>
            <a:chOff x="-66559" y="-2075"/>
            <a:chExt cx="512465" cy="6858000"/>
          </a:xfrm>
        </p:grpSpPr>
        <p:sp>
          <p:nvSpPr>
            <p:cNvPr id="8" name="Google Shape;20;p19"/>
            <p:cNvSpPr/>
            <p:nvPr/>
          </p:nvSpPr>
          <p:spPr>
            <a:xfrm>
              <a:off x="-66559" y="-2075"/>
              <a:ext cx="361745" cy="6858000"/>
            </a:xfrm>
            <a:prstGeom prst="rect">
              <a:avLst/>
            </a:prstGeom>
            <a:gradFill>
              <a:gsLst>
                <a:gs pos="0">
                  <a:srgbClr val="ECF4FF">
                    <a:alpha val="0"/>
                  </a:srgbClr>
                </a:gs>
                <a:gs pos="100000">
                  <a:srgbClr val="005191"/>
                </a:gs>
              </a:gsLst>
              <a:lin ang="10800000"/>
            </a:gradFill>
            <a:ln cap="flat">
              <a:noFill/>
              <a:prstDash val="solid"/>
            </a:ln>
          </p:spPr>
          <p:txBody>
            <a:bodyPr vert="horz" wrap="square" lIns="91421" tIns="45701" rIns="9142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FFFFFF"/>
                </a:solidFill>
                <a:uFillTx/>
                <a:latin typeface="Calibri"/>
                <a:ea typeface="Calibri"/>
                <a:cs typeface="Calibri"/>
              </a:endParaRPr>
            </a:p>
          </p:txBody>
        </p:sp>
        <p:sp>
          <p:nvSpPr>
            <p:cNvPr id="9" name="Google Shape;21;p19"/>
            <p:cNvSpPr/>
            <p:nvPr/>
          </p:nvSpPr>
          <p:spPr>
            <a:xfrm flipH="1">
              <a:off x="295186" y="-2075"/>
              <a:ext cx="150720" cy="6858000"/>
            </a:xfrm>
            <a:prstGeom prst="rect">
              <a:avLst/>
            </a:prstGeom>
            <a:gradFill>
              <a:gsLst>
                <a:gs pos="0">
                  <a:srgbClr val="ECF4FF">
                    <a:alpha val="0"/>
                  </a:srgbClr>
                </a:gs>
                <a:gs pos="100000">
                  <a:srgbClr val="FFC000"/>
                </a:gs>
              </a:gsLst>
              <a:lin ang="10800000"/>
            </a:gradFill>
            <a:ln cap="flat">
              <a:noFill/>
              <a:prstDash val="solid"/>
            </a:ln>
          </p:spPr>
          <p:txBody>
            <a:bodyPr vert="horz" wrap="square" lIns="91421" tIns="45701" rIns="9142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FFFFFF"/>
                </a:solidFill>
                <a:uFillTx/>
                <a:latin typeface="Calibri"/>
                <a:ea typeface="Calibri"/>
                <a:cs typeface="Calibri"/>
              </a:endParaRPr>
            </a:p>
          </p:txBody>
        </p:sp>
      </p:grpSp>
      <p:pic>
        <p:nvPicPr>
          <p:cNvPr id="10" name="Picture 2" descr="United Ways of Georgia"/>
          <p:cNvPicPr>
            <a:picLocks noChangeAspect="1"/>
          </p:cNvPicPr>
          <p:nvPr/>
        </p:nvPicPr>
        <p:blipFill>
          <a:blip r:embed="rId8"/>
          <a:srcRect/>
          <a:stretch>
            <a:fillRect/>
          </a:stretch>
        </p:blipFill>
        <p:spPr>
          <a:xfrm>
            <a:off x="10824456" y="5851227"/>
            <a:ext cx="1271381" cy="950509"/>
          </a:xfrm>
          <a:prstGeom prst="rect">
            <a:avLst/>
          </a:prstGeom>
          <a:noFill/>
          <a:ln cap="flat">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marL="0" marR="0" lvl="0" indent="0" algn="l" defTabSz="914400" rtl="0" fontAlgn="auto" hangingPunct="1">
        <a:lnSpc>
          <a:spcPct val="90000"/>
        </a:lnSpc>
        <a:spcBef>
          <a:spcPts val="0"/>
        </a:spcBef>
        <a:spcAft>
          <a:spcPts val="0"/>
        </a:spcAft>
        <a:buNone/>
        <a:tabLst/>
        <a:defRPr lang="en-US" sz="4400" b="1" i="0" u="none" strike="noStrike" kern="0" cap="none" spc="0" baseline="0">
          <a:solidFill>
            <a:srgbClr val="005191"/>
          </a:solidFill>
          <a:uFillTx/>
          <a:latin typeface="Arial"/>
          <a:ea typeface="Arial"/>
          <a:cs typeface="Arial"/>
        </a:defRPr>
      </a:lvl1pPr>
    </p:titleStyle>
    <p:bodyStyle>
      <a:lvl1pPr marL="457200" marR="0" lvl="0" indent="-406395" algn="l" defTabSz="914400" rtl="0" fontAlgn="auto" hangingPunct="1">
        <a:lnSpc>
          <a:spcPct val="90000"/>
        </a:lnSpc>
        <a:spcBef>
          <a:spcPts val="1000"/>
        </a:spcBef>
        <a:spcAft>
          <a:spcPts val="0"/>
        </a:spcAft>
        <a:buClr>
          <a:srgbClr val="005191"/>
        </a:buClr>
        <a:buSzPts val="2800"/>
        <a:buFont typeface="Arial"/>
        <a:buChar char="•"/>
        <a:tabLst/>
        <a:defRPr lang="en-US" sz="2800" b="0" i="0" u="none" strike="noStrike" kern="0" cap="none" spc="0" baseline="0">
          <a:solidFill>
            <a:srgbClr val="000000"/>
          </a:solidFill>
          <a:uFillTx/>
          <a:latin typeface="Arial"/>
          <a:ea typeface="Arial"/>
          <a:cs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4/29/2024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86954215"/>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www.unitedforalice.org/" TargetMode="Externa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hyperlink" Target="http://www.unitedforalice.org/" TargetMode="Externa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1.xml"/><Relationship Id="rId5" Type="http://schemas.openxmlformats.org/officeDocument/2006/relationships/image" Target="../media/image35.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1.tif"/></Relationships>
</file>

<file path=ppt/slides/_rels/slide6.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1.tif"/></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3.emf"/><Relationship Id="rId4" Type="http://schemas.openxmlformats.org/officeDocument/2006/relationships/hyperlink" Target="http://www.unitedforalice.org/methodology"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8926681" y="5207000"/>
            <a:ext cx="3011319" cy="914400"/>
          </a:xfrm>
          <a:custGeom>
            <a:avLst/>
            <a:gdLst/>
            <a:ahLst/>
            <a:cxnLst/>
            <a:rect l="l" t="t" r="r" b="b"/>
            <a:pathLst>
              <a:path w="5255292" h="1764551">
                <a:moveTo>
                  <a:pt x="0" y="0"/>
                </a:moveTo>
                <a:lnTo>
                  <a:pt x="5255292" y="0"/>
                </a:lnTo>
                <a:lnTo>
                  <a:pt x="5255292" y="1764551"/>
                </a:lnTo>
                <a:lnTo>
                  <a:pt x="0" y="1764551"/>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descr="A group of logos of different brands&#10;&#10;Description automatically generated">
            <a:extLst>
              <a:ext uri="{FF2B5EF4-FFF2-40B4-BE49-F238E27FC236}">
                <a16:creationId xmlns:a16="http://schemas.microsoft.com/office/drawing/2014/main" id="{154532FA-47B6-25B2-78B6-8A8C2F26AB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7635" y="3996715"/>
            <a:ext cx="7619047" cy="3174603"/>
          </a:xfrm>
          <a:prstGeom prst="rect">
            <a:avLst/>
          </a:prstGeom>
        </p:spPr>
      </p:pic>
      <p:sp>
        <p:nvSpPr>
          <p:cNvPr id="5" name="TextBox 5"/>
          <p:cNvSpPr txBox="1"/>
          <p:nvPr/>
        </p:nvSpPr>
        <p:spPr>
          <a:xfrm>
            <a:off x="5088930" y="4528069"/>
            <a:ext cx="2014141" cy="340221"/>
          </a:xfrm>
          <a:prstGeom prst="rect">
            <a:avLst/>
          </a:prstGeom>
        </p:spPr>
        <p:txBody>
          <a:bodyPr lIns="0" tIns="0" rIns="0" bIns="0" rtlCol="0" anchor="t">
            <a:spAutoFit/>
          </a:bodyPr>
          <a:lstStyle/>
          <a:p>
            <a:pPr marL="0" marR="0" lvl="0" indent="0" algn="ctr" defTabSz="609630" rtl="0" eaLnBrk="1" fontAlgn="auto" latinLnBrk="0" hangingPunct="1">
              <a:lnSpc>
                <a:spcPts val="2939"/>
              </a:lnSpc>
              <a:spcBef>
                <a:spcPts val="0"/>
              </a:spcBef>
              <a:spcAft>
                <a:spcPts val="0"/>
              </a:spcAft>
              <a:buClrTx/>
              <a:buSzTx/>
              <a:buFontTx/>
              <a:buNone/>
              <a:tabLst/>
              <a:defRPr/>
            </a:pPr>
            <a:r>
              <a:rPr kumimoji="0" lang="en-US" sz="2100" b="0" i="0" u="none" strike="noStrike" kern="1200" cap="none" spc="0" normalizeH="0" baseline="0" noProof="0">
                <a:ln>
                  <a:noFill/>
                </a:ln>
                <a:solidFill>
                  <a:srgbClr val="085CA8"/>
                </a:solidFill>
                <a:effectLst/>
                <a:uLnTx/>
                <a:uFillTx/>
                <a:latin typeface="League Spartan"/>
                <a:ea typeface="+mn-ea"/>
                <a:cs typeface="+mn-cs"/>
              </a:rPr>
              <a:t>Sponsored by:</a:t>
            </a:r>
          </a:p>
        </p:txBody>
      </p:sp>
      <p:pic>
        <p:nvPicPr>
          <p:cNvPr id="9" name="Picture 8" descr="A black background with text and blue and green text&#10;&#10;Description automatically generated">
            <a:extLst>
              <a:ext uri="{FF2B5EF4-FFF2-40B4-BE49-F238E27FC236}">
                <a16:creationId xmlns:a16="http://schemas.microsoft.com/office/drawing/2014/main" id="{A35D88C5-D33D-44B9-9A8D-7AAEECDB18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00" y="-1876793"/>
            <a:ext cx="10630366" cy="7540993"/>
          </a:xfrm>
          <a:prstGeom prst="rect">
            <a:avLst/>
          </a:prstGeom>
        </p:spPr>
      </p:pic>
    </p:spTree>
    <p:extLst>
      <p:ext uri="{BB962C8B-B14F-4D97-AF65-F5344CB8AC3E}">
        <p14:creationId xmlns:p14="http://schemas.microsoft.com/office/powerpoint/2010/main" val="2433338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2145705311">
    <p:spTree>
      <p:nvGrpSpPr>
        <p:cNvPr id="1" name=""/>
        <p:cNvGrpSpPr/>
        <p:nvPr/>
      </p:nvGrpSpPr>
      <p:grpSpPr>
        <a:xfrm>
          <a:off x="0" y="0"/>
          <a:ext cx="0" cy="0"/>
          <a:chOff x="0" y="0"/>
          <a:chExt cx="0" cy="0"/>
        </a:xfrm>
      </p:grpSpPr>
      <p:sp>
        <p:nvSpPr>
          <p:cNvPr id="2" name="Title 2"/>
          <p:cNvSpPr txBox="1">
            <a:spLocks noGrp="1"/>
          </p:cNvSpPr>
          <p:nvPr>
            <p:ph type="title"/>
          </p:nvPr>
        </p:nvSpPr>
        <p:spPr>
          <a:xfrm>
            <a:off x="914400" y="365129"/>
            <a:ext cx="10515600" cy="1325559"/>
          </a:xfrm>
          <a:prstGeom prst="rect">
            <a:avLst/>
          </a:prstGeom>
          <a:noFill/>
          <a:ln>
            <a:noFill/>
          </a:ln>
        </p:spPr>
        <p:txBody>
          <a:bodyPr vert="horz" wrap="square" lIns="91440" tIns="45720" rIns="91440" bIns="45720" anchor="ctr" anchorCtr="0" compatLnSpc="1">
            <a:normAutofit/>
          </a:bodyPr>
          <a:lstStyle/>
          <a:p>
            <a:pPr lvl="0"/>
            <a:r>
              <a:rPr lang="en-US" sz="4800" b="0" dirty="0">
                <a:latin typeface="League Gothic" pitchFamily="2"/>
                <a:cs typeface="Arial" pitchFamily="34"/>
              </a:rPr>
              <a:t>Cost of Living Varies Across the State</a:t>
            </a:r>
          </a:p>
        </p:txBody>
      </p:sp>
      <p:sp>
        <p:nvSpPr>
          <p:cNvPr id="3" name="Content Placeholder 1"/>
          <p:cNvSpPr txBox="1"/>
          <p:nvPr/>
        </p:nvSpPr>
        <p:spPr>
          <a:xfrm>
            <a:off x="914400" y="1690689"/>
            <a:ext cx="5777343" cy="270500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110000"/>
              </a:lnSpc>
              <a:spcBef>
                <a:spcPts val="0"/>
              </a:spcBef>
              <a:spcAft>
                <a:spcPts val="600"/>
              </a:spcAft>
              <a:buNone/>
              <a:tabLst/>
              <a:defRPr sz="1800" b="0" i="0" u="none" strike="noStrike" kern="0" cap="none" spc="0" baseline="0">
                <a:solidFill>
                  <a:srgbClr val="000000"/>
                </a:solidFill>
                <a:uFillTx/>
              </a:defRPr>
            </a:pPr>
            <a:r>
              <a:rPr lang="en-US" sz="2400" b="0" i="0" u="none" strike="noStrike" kern="0" cap="none" spc="0" baseline="0">
                <a:solidFill>
                  <a:srgbClr val="000000"/>
                </a:solidFill>
                <a:uFillTx/>
                <a:latin typeface="Arial" pitchFamily="34"/>
                <a:ea typeface="Arial"/>
                <a:cs typeface="Arial" pitchFamily="34"/>
              </a:rPr>
              <a:t>The annual total for the Household Survival Budget for a family of four with two adults, an infant and a preschooler ranged from </a:t>
            </a:r>
            <a:r>
              <a:rPr lang="en-US" sz="2400" b="1" i="0" u="none" strike="noStrike" kern="0" cap="none" spc="0" baseline="0">
                <a:solidFill>
                  <a:srgbClr val="000000"/>
                </a:solidFill>
                <a:uFillTx/>
                <a:latin typeface="Arial" pitchFamily="34"/>
                <a:ea typeface="Arial"/>
                <a:cs typeface="Arial" pitchFamily="34"/>
              </a:rPr>
              <a:t>$53,124 </a:t>
            </a:r>
            <a:r>
              <a:rPr lang="en-US" sz="2400" b="0" i="0" u="none" strike="noStrike" kern="0" cap="none" spc="0" baseline="0">
                <a:solidFill>
                  <a:srgbClr val="000000"/>
                </a:solidFill>
                <a:uFillTx/>
                <a:latin typeface="Arial" pitchFamily="34"/>
                <a:ea typeface="Arial"/>
                <a:cs typeface="Arial" pitchFamily="34"/>
              </a:rPr>
              <a:t>in Emanuel County to </a:t>
            </a:r>
            <a:r>
              <a:rPr lang="en-US" sz="2400" b="1" i="0" u="none" strike="noStrike" kern="0" cap="none" spc="0" baseline="0">
                <a:solidFill>
                  <a:srgbClr val="000000"/>
                </a:solidFill>
                <a:uFillTx/>
                <a:latin typeface="Arial" pitchFamily="34"/>
                <a:ea typeface="Arial"/>
                <a:cs typeface="Arial" pitchFamily="34"/>
              </a:rPr>
              <a:t>$92,208 </a:t>
            </a:r>
            <a:r>
              <a:rPr lang="en-US" sz="2400" b="0" i="0" u="none" strike="noStrike" kern="0" cap="none" spc="0" baseline="0">
                <a:solidFill>
                  <a:srgbClr val="000000"/>
                </a:solidFill>
                <a:uFillTx/>
                <a:latin typeface="Arial" pitchFamily="34"/>
                <a:ea typeface="Arial"/>
                <a:cs typeface="Arial" pitchFamily="34"/>
              </a:rPr>
              <a:t>in Forsyth County.</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Roboto" pitchFamily="2"/>
              <a:ea typeface="Arial"/>
              <a:cs typeface="Arial"/>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0" cap="none" spc="0" baseline="0">
                <a:solidFill>
                  <a:srgbClr val="221E1F"/>
                </a:solidFill>
                <a:uFillTx/>
                <a:latin typeface="Arial"/>
                <a:ea typeface="Arial"/>
                <a:cs typeface="Arial"/>
              </a:rPr>
              <a:t>The actual cost of household basics in every county in Georgia is well above the FPL for all household sizes and types.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221E1F"/>
              </a:solidFill>
              <a:uFillTx/>
              <a:latin typeface="Arial"/>
              <a:ea typeface="Arial"/>
              <a:cs typeface="Arial" pitchFamily="34"/>
            </a:endParaRPr>
          </a:p>
          <a:p>
            <a:pPr marL="0" marR="0" lvl="0" indent="0" algn="l" defTabSz="914400" rtl="0" fontAlgn="auto" hangingPunct="1">
              <a:lnSpc>
                <a:spcPct val="100000"/>
              </a:lnSpc>
              <a:spcBef>
                <a:spcPts val="0"/>
              </a:spcBef>
              <a:spcAft>
                <a:spcPts val="600"/>
              </a:spcAft>
              <a:buNone/>
              <a:tabLst/>
              <a:defRPr sz="1800" b="0" i="0" u="none" strike="noStrike" kern="0" cap="none" spc="0" baseline="0">
                <a:solidFill>
                  <a:srgbClr val="000000"/>
                </a:solidFill>
                <a:uFillTx/>
              </a:defRPr>
            </a:pPr>
            <a:endParaRPr lang="en-US" sz="2400" b="0" i="0" u="none" strike="noStrike" kern="0" cap="none" spc="0" baseline="0">
              <a:solidFill>
                <a:srgbClr val="000000"/>
              </a:solidFill>
              <a:uFillTx/>
              <a:latin typeface="Arial" pitchFamily="34"/>
              <a:ea typeface="Arial"/>
              <a:cs typeface="Arial" pitchFamily="34"/>
            </a:endParaRPr>
          </a:p>
        </p:txBody>
      </p:sp>
      <p:pic>
        <p:nvPicPr>
          <p:cNvPr id="4" name="Picture 11"/>
          <p:cNvPicPr>
            <a:picLocks noChangeAspect="1"/>
          </p:cNvPicPr>
          <p:nvPr/>
        </p:nvPicPr>
        <p:blipFill>
          <a:blip r:embed="rId3"/>
          <a:stretch>
            <a:fillRect/>
          </a:stretch>
        </p:blipFill>
        <p:spPr>
          <a:xfrm>
            <a:off x="6844284" y="1644969"/>
            <a:ext cx="3945635" cy="3875181"/>
          </a:xfrm>
          <a:prstGeom prst="rect">
            <a:avLst/>
          </a:prstGeom>
          <a:noFill/>
          <a:ln cap="flat">
            <a:noFill/>
          </a:ln>
        </p:spPr>
      </p:pic>
      <p:sp>
        <p:nvSpPr>
          <p:cNvPr id="5" name="TextBox 12"/>
          <p:cNvSpPr txBox="1"/>
          <p:nvPr/>
        </p:nvSpPr>
        <p:spPr>
          <a:xfrm>
            <a:off x="914400" y="5444255"/>
            <a:ext cx="9033238" cy="553998"/>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0" cap="none" spc="0" baseline="0">
                <a:solidFill>
                  <a:srgbClr val="221E1F"/>
                </a:solidFill>
                <a:uFillTx/>
                <a:latin typeface="Arial"/>
                <a:ea typeface="Arial"/>
                <a:cs typeface="Arial" pitchFamily="34"/>
              </a:rPr>
              <a:t>Itemized budgets for all counties and regions at </a:t>
            </a:r>
            <a:r>
              <a:rPr lang="en-US" sz="1600" b="0" i="0" u="sng" strike="noStrike" kern="0" cap="none" spc="0" baseline="0">
                <a:solidFill>
                  <a:srgbClr val="005191"/>
                </a:solidFill>
                <a:uFillTx/>
                <a:latin typeface="Arial"/>
                <a:ea typeface="Arial"/>
                <a:cs typeface="Arial" pitchFamily="34"/>
              </a:rPr>
              <a:t>UnitedForALICE.org/household-budgets/Georgia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0" cap="none" spc="0" baseline="0">
              <a:solidFill>
                <a:srgbClr val="000000"/>
              </a:solidFill>
              <a:uFillTx/>
              <a:latin typeface="Arial"/>
              <a:ea typeface="Arial"/>
              <a:cs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2145705307">
    <p:spTree>
      <p:nvGrpSpPr>
        <p:cNvPr id="1" name=""/>
        <p:cNvGrpSpPr/>
        <p:nvPr/>
      </p:nvGrpSpPr>
      <p:grpSpPr>
        <a:xfrm>
          <a:off x="0" y="0"/>
          <a:ext cx="0" cy="0"/>
          <a:chOff x="0" y="0"/>
          <a:chExt cx="0" cy="0"/>
        </a:xfrm>
      </p:grpSpPr>
      <p:sp>
        <p:nvSpPr>
          <p:cNvPr id="2" name="Title 2"/>
          <p:cNvSpPr txBox="1">
            <a:spLocks noGrp="1"/>
          </p:cNvSpPr>
          <p:nvPr>
            <p:ph type="title"/>
          </p:nvPr>
        </p:nvSpPr>
        <p:spPr>
          <a:xfrm>
            <a:off x="846670" y="423294"/>
            <a:ext cx="10674769" cy="1151074"/>
          </a:xfrm>
          <a:prstGeom prst="rect">
            <a:avLst/>
          </a:prstGeom>
          <a:noFill/>
          <a:ln>
            <a:noFill/>
          </a:ln>
        </p:spPr>
        <p:txBody>
          <a:bodyPr vert="horz" wrap="square" lIns="91421" tIns="45701" rIns="91421" bIns="45701" anchor="ctr" anchorCtr="0" compatLnSpc="1">
            <a:normAutofit/>
          </a:bodyPr>
          <a:lstStyle/>
          <a:p>
            <a:pPr lvl="0"/>
            <a:r>
              <a:rPr lang="en-US" sz="4800" b="0" dirty="0">
                <a:latin typeface="League Gothic" pitchFamily="2"/>
              </a:rPr>
              <a:t>Understanding Financial Hardship</a:t>
            </a:r>
          </a:p>
        </p:txBody>
      </p:sp>
      <p:pic>
        <p:nvPicPr>
          <p:cNvPr id="3" name="Picture 11"/>
          <p:cNvPicPr>
            <a:picLocks noChangeAspect="1"/>
          </p:cNvPicPr>
          <p:nvPr/>
        </p:nvPicPr>
        <p:blipFill>
          <a:blip r:embed="rId3"/>
          <a:stretch>
            <a:fillRect/>
          </a:stretch>
        </p:blipFill>
        <p:spPr>
          <a:xfrm>
            <a:off x="925912" y="1574368"/>
            <a:ext cx="5170081" cy="4772381"/>
          </a:xfrm>
          <a:prstGeom prst="rect">
            <a:avLst/>
          </a:prstGeom>
          <a:noFill/>
          <a:ln cap="flat">
            <a:noFill/>
          </a:ln>
        </p:spPr>
      </p:pic>
      <p:pic>
        <p:nvPicPr>
          <p:cNvPr id="4" name="Picture 13"/>
          <p:cNvPicPr>
            <a:picLocks noChangeAspect="1"/>
          </p:cNvPicPr>
          <p:nvPr/>
        </p:nvPicPr>
        <p:blipFill>
          <a:blip r:embed="rId4"/>
          <a:stretch>
            <a:fillRect/>
          </a:stretch>
        </p:blipFill>
        <p:spPr>
          <a:xfrm>
            <a:off x="6362888" y="1644392"/>
            <a:ext cx="5218124" cy="4015743"/>
          </a:xfrm>
          <a:prstGeom prst="rect">
            <a:avLst/>
          </a:prstGeom>
          <a:noFill/>
          <a:ln cap="flat">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2145705235">
    <p:spTree>
      <p:nvGrpSpPr>
        <p:cNvPr id="1" name=""/>
        <p:cNvGrpSpPr/>
        <p:nvPr/>
      </p:nvGrpSpPr>
      <p:grpSpPr>
        <a:xfrm>
          <a:off x="0" y="0"/>
          <a:ext cx="0" cy="0"/>
          <a:chOff x="0" y="0"/>
          <a:chExt cx="0" cy="0"/>
        </a:xfrm>
      </p:grpSpPr>
      <p:sp>
        <p:nvSpPr>
          <p:cNvPr id="2" name="Title 2"/>
          <p:cNvSpPr txBox="1">
            <a:spLocks noGrp="1"/>
          </p:cNvSpPr>
          <p:nvPr>
            <p:ph type="title"/>
          </p:nvPr>
        </p:nvSpPr>
        <p:spPr>
          <a:xfrm>
            <a:off x="774926" y="281754"/>
            <a:ext cx="10982328" cy="1150936"/>
          </a:xfrm>
          <a:prstGeom prst="rect">
            <a:avLst/>
          </a:prstGeom>
          <a:noFill/>
          <a:ln>
            <a:noFill/>
          </a:ln>
        </p:spPr>
        <p:txBody>
          <a:bodyPr vert="horz" wrap="square" lIns="91421" tIns="45701" rIns="91421" bIns="45701" anchor="ctr" anchorCtr="0" compatLnSpc="1">
            <a:normAutofit/>
          </a:bodyPr>
          <a:lstStyle/>
          <a:p>
            <a:pPr lvl="0"/>
            <a:r>
              <a:rPr lang="en-US" sz="5400" b="0" dirty="0">
                <a:latin typeface="League Gothic" pitchFamily="2"/>
              </a:rPr>
              <a:t>Financial Hardship Over Time</a:t>
            </a:r>
          </a:p>
        </p:txBody>
      </p:sp>
      <p:sp>
        <p:nvSpPr>
          <p:cNvPr id="3" name="Rectangle 7"/>
          <p:cNvSpPr/>
          <p:nvPr/>
        </p:nvSpPr>
        <p:spPr>
          <a:xfrm>
            <a:off x="9422782" y="5843235"/>
            <a:ext cx="2553626" cy="855677"/>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0" cap="none" spc="0" baseline="0">
              <a:solidFill>
                <a:srgbClr val="FFFFFF"/>
              </a:solidFill>
              <a:uFillTx/>
              <a:latin typeface="Arial"/>
            </a:endParaRPr>
          </a:p>
        </p:txBody>
      </p:sp>
      <p:pic>
        <p:nvPicPr>
          <p:cNvPr id="4" name="Picture 3" descr="A graph of a graph showing the growth of the company's economic growth&#10;&#10;Description automatically generated with medium confidence"/>
          <p:cNvPicPr>
            <a:picLocks noChangeAspect="1"/>
          </p:cNvPicPr>
          <p:nvPr/>
        </p:nvPicPr>
        <p:blipFill>
          <a:blip r:embed="rId3"/>
          <a:srcRect l="2810" t="11496" r="2386" b="9829"/>
          <a:stretch>
            <a:fillRect/>
          </a:stretch>
        </p:blipFill>
        <p:spPr>
          <a:xfrm>
            <a:off x="871651" y="1365784"/>
            <a:ext cx="10885602" cy="5168838"/>
          </a:xfrm>
          <a:prstGeom prst="rect">
            <a:avLst/>
          </a:prstGeom>
          <a:noFill/>
          <a:ln cap="flat">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2145705410">
    <p:spTree>
      <p:nvGrpSpPr>
        <p:cNvPr id="1" name=""/>
        <p:cNvGrpSpPr/>
        <p:nvPr/>
      </p:nvGrpSpPr>
      <p:grpSpPr>
        <a:xfrm>
          <a:off x="0" y="0"/>
          <a:ext cx="0" cy="0"/>
          <a:chOff x="0" y="0"/>
          <a:chExt cx="0" cy="0"/>
        </a:xfrm>
      </p:grpSpPr>
      <p:sp>
        <p:nvSpPr>
          <p:cNvPr id="2" name="Title 2"/>
          <p:cNvSpPr txBox="1">
            <a:spLocks noGrp="1"/>
          </p:cNvSpPr>
          <p:nvPr>
            <p:ph type="title"/>
          </p:nvPr>
        </p:nvSpPr>
        <p:spPr>
          <a:xfrm>
            <a:off x="892865" y="411097"/>
            <a:ext cx="9976341" cy="1151074"/>
          </a:xfrm>
          <a:prstGeom prst="rect">
            <a:avLst/>
          </a:prstGeom>
          <a:noFill/>
          <a:ln>
            <a:noFill/>
          </a:ln>
        </p:spPr>
        <p:txBody>
          <a:bodyPr vert="horz" wrap="square" lIns="91421" tIns="45701" rIns="91421" bIns="45701" anchor="ctr" anchorCtr="0" compatLnSpc="1">
            <a:normAutofit/>
          </a:bodyPr>
          <a:lstStyle/>
          <a:p>
            <a:pPr lvl="0"/>
            <a:r>
              <a:rPr lang="en-US" b="0" dirty="0">
                <a:latin typeface="League Gothic" pitchFamily="2"/>
              </a:rPr>
              <a:t>Financial Hardship Varies by Location</a:t>
            </a:r>
          </a:p>
        </p:txBody>
      </p:sp>
      <p:sp>
        <p:nvSpPr>
          <p:cNvPr id="3" name="Content Placeholder 1"/>
          <p:cNvSpPr txBox="1"/>
          <p:nvPr/>
        </p:nvSpPr>
        <p:spPr>
          <a:xfrm>
            <a:off x="892865" y="1792516"/>
            <a:ext cx="6157158" cy="2993306"/>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110000"/>
              </a:lnSpc>
              <a:spcBef>
                <a:spcPts val="0"/>
              </a:spcBef>
              <a:spcAft>
                <a:spcPts val="600"/>
              </a:spcAft>
              <a:buNone/>
              <a:tabLst/>
              <a:defRPr sz="1800" b="0" i="0" u="none" strike="noStrike" kern="0" cap="none" spc="0" baseline="0">
                <a:solidFill>
                  <a:srgbClr val="000000"/>
                </a:solidFill>
                <a:uFillTx/>
              </a:defRPr>
            </a:pPr>
            <a:r>
              <a:rPr lang="en-US" sz="2400" b="0" i="0" u="none" strike="noStrike" kern="0" cap="none" spc="0" baseline="0" dirty="0">
                <a:solidFill>
                  <a:srgbClr val="000000"/>
                </a:solidFill>
                <a:uFillTx/>
                <a:latin typeface="Arial" pitchFamily="34"/>
                <a:ea typeface="Arial"/>
                <a:cs typeface="Arial" pitchFamily="34"/>
              </a:rPr>
              <a:t>The percentage of households below the ALICE Threshold ranged from </a:t>
            </a:r>
            <a:r>
              <a:rPr lang="en-US" sz="2400" b="1" i="0" u="none" strike="noStrike" kern="0" cap="none" spc="0" baseline="0" dirty="0">
                <a:solidFill>
                  <a:srgbClr val="000000"/>
                </a:solidFill>
                <a:uFillTx/>
                <a:latin typeface="Arial" pitchFamily="34"/>
                <a:ea typeface="Arial"/>
                <a:cs typeface="Arial" pitchFamily="34"/>
              </a:rPr>
              <a:t>27% </a:t>
            </a:r>
            <a:r>
              <a:rPr lang="en-US" sz="2400" b="0" i="0" u="none" strike="noStrike" kern="0" cap="none" spc="0" baseline="0" dirty="0">
                <a:solidFill>
                  <a:srgbClr val="000000"/>
                </a:solidFill>
                <a:uFillTx/>
                <a:latin typeface="Arial" pitchFamily="34"/>
                <a:ea typeface="Arial"/>
                <a:cs typeface="Arial" pitchFamily="34"/>
              </a:rPr>
              <a:t>in Forsyth County to </a:t>
            </a:r>
            <a:r>
              <a:rPr lang="en-US" sz="2400" b="1" i="0" u="none" strike="noStrike" kern="0" cap="none" spc="0" baseline="0" dirty="0">
                <a:solidFill>
                  <a:srgbClr val="000000"/>
                </a:solidFill>
                <a:uFillTx/>
                <a:latin typeface="Arial" pitchFamily="34"/>
                <a:ea typeface="Arial"/>
                <a:cs typeface="Arial" pitchFamily="34"/>
              </a:rPr>
              <a:t>76% </a:t>
            </a:r>
            <a:r>
              <a:rPr lang="en-US" sz="2400" b="0" i="0" u="none" strike="noStrike" kern="0" cap="none" spc="0" baseline="0" dirty="0">
                <a:solidFill>
                  <a:srgbClr val="000000"/>
                </a:solidFill>
                <a:uFillTx/>
                <a:latin typeface="Arial" pitchFamily="34"/>
                <a:ea typeface="Arial"/>
                <a:cs typeface="Arial" pitchFamily="34"/>
              </a:rPr>
              <a:t>in both Randolph and Wheeler counties</a:t>
            </a:r>
            <a:br>
              <a:rPr lang="en-US" sz="2400" b="0" i="0" u="none" strike="noStrike" kern="0" cap="none" spc="0" baseline="0" dirty="0">
                <a:solidFill>
                  <a:srgbClr val="000000"/>
                </a:solidFill>
                <a:uFillTx/>
                <a:latin typeface="Arial" pitchFamily="34"/>
                <a:ea typeface="Arial"/>
                <a:cs typeface="Arial" pitchFamily="34"/>
              </a:rPr>
            </a:br>
            <a:br>
              <a:rPr lang="en-US" sz="2400" b="0" i="0" u="none" strike="noStrike" kern="0" cap="none" spc="0" baseline="0" dirty="0">
                <a:solidFill>
                  <a:srgbClr val="000000"/>
                </a:solidFill>
                <a:uFillTx/>
                <a:latin typeface="Arial" pitchFamily="34"/>
                <a:ea typeface="Arial"/>
                <a:cs typeface="Arial" pitchFamily="34"/>
              </a:rPr>
            </a:br>
            <a:r>
              <a:rPr lang="en-US" sz="2400" b="0" i="0" u="none" strike="noStrike" kern="0" cap="none" spc="0" baseline="0" dirty="0">
                <a:solidFill>
                  <a:srgbClr val="000000"/>
                </a:solidFill>
                <a:uFillTx/>
                <a:latin typeface="Arial" pitchFamily="34"/>
                <a:ea typeface="Arial"/>
                <a:cs typeface="Arial" pitchFamily="34"/>
              </a:rPr>
              <a:t>Variation within counties, e.g., range </a:t>
            </a:r>
            <a:br>
              <a:rPr lang="en-US" sz="2400" b="0" i="0" u="none" strike="noStrike" kern="0" cap="none" spc="0" baseline="0" dirty="0">
                <a:solidFill>
                  <a:srgbClr val="000000"/>
                </a:solidFill>
                <a:uFillTx/>
                <a:latin typeface="Arial" pitchFamily="34"/>
                <a:ea typeface="Arial"/>
                <a:cs typeface="Arial" pitchFamily="34"/>
              </a:rPr>
            </a:br>
            <a:r>
              <a:rPr lang="en-US" sz="2400" b="0" i="0" u="none" strike="noStrike" kern="0" cap="none" spc="0" baseline="0" dirty="0">
                <a:solidFill>
                  <a:srgbClr val="000000"/>
                </a:solidFill>
                <a:uFillTx/>
                <a:latin typeface="Arial" pitchFamily="34"/>
                <a:ea typeface="Arial"/>
                <a:cs typeface="Arial" pitchFamily="34"/>
              </a:rPr>
              <a:t>from 19% to 82% within Fulton County</a:t>
            </a:r>
            <a:br>
              <a:rPr lang="en-US" sz="2400" b="0" i="0" u="none" strike="noStrike" kern="0" cap="none" spc="0" baseline="0" dirty="0">
                <a:solidFill>
                  <a:srgbClr val="000000"/>
                </a:solidFill>
                <a:uFillTx/>
                <a:latin typeface="Arial" pitchFamily="34"/>
                <a:ea typeface="Arial"/>
                <a:cs typeface="Arial" pitchFamily="34"/>
              </a:rPr>
            </a:br>
            <a:br>
              <a:rPr lang="en-US" sz="2400" b="0" i="0" u="none" strike="noStrike" kern="0" cap="none" spc="0" baseline="0" dirty="0">
                <a:solidFill>
                  <a:srgbClr val="000000"/>
                </a:solidFill>
                <a:uFillTx/>
                <a:latin typeface="Arial" pitchFamily="34"/>
                <a:ea typeface="Arial"/>
                <a:cs typeface="Arial" pitchFamily="34"/>
              </a:rPr>
            </a:br>
            <a:r>
              <a:rPr lang="en-US" sz="2200" b="0" i="0" u="none" strike="noStrike" kern="0" cap="none" spc="0" baseline="0" dirty="0">
                <a:solidFill>
                  <a:srgbClr val="000000"/>
                </a:solidFill>
                <a:uFillTx/>
                <a:latin typeface="Arial" pitchFamily="34"/>
                <a:ea typeface="Arial"/>
                <a:cs typeface="Arial" pitchFamily="34"/>
              </a:rPr>
              <a:t>Rural counties (52%), Urban counties (47%)</a:t>
            </a:r>
          </a:p>
          <a:p>
            <a:pPr marL="0" marR="0" lvl="0" indent="0" algn="l" defTabSz="914400" rtl="0" fontAlgn="auto" hangingPunct="1">
              <a:lnSpc>
                <a:spcPct val="110000"/>
              </a:lnSpc>
              <a:spcBef>
                <a:spcPts val="0"/>
              </a:spcBef>
              <a:spcAft>
                <a:spcPts val="600"/>
              </a:spcAft>
              <a:buNone/>
              <a:tabLst/>
              <a:defRPr sz="1800" b="0" i="0" u="none" strike="noStrike" kern="0" cap="none" spc="0" baseline="0">
                <a:solidFill>
                  <a:srgbClr val="000000"/>
                </a:solidFill>
                <a:uFillTx/>
              </a:defRPr>
            </a:pPr>
            <a:endParaRPr lang="en-US" sz="2400" b="0" i="0" u="none" strike="noStrike" kern="0" cap="none" spc="0" baseline="0" dirty="0">
              <a:solidFill>
                <a:srgbClr val="000000"/>
              </a:solidFill>
              <a:uFillTx/>
              <a:latin typeface="Arial" pitchFamily="34"/>
              <a:ea typeface="Arial"/>
              <a:cs typeface="Arial" pitchFamily="34"/>
            </a:endParaRPr>
          </a:p>
        </p:txBody>
      </p:sp>
      <p:pic>
        <p:nvPicPr>
          <p:cNvPr id="6" name="Picture 5"/>
          <p:cNvPicPr>
            <a:picLocks noChangeAspect="1"/>
          </p:cNvPicPr>
          <p:nvPr/>
        </p:nvPicPr>
        <p:blipFill>
          <a:blip r:embed="rId3"/>
          <a:stretch>
            <a:fillRect/>
          </a:stretch>
        </p:blipFill>
        <p:spPr>
          <a:xfrm>
            <a:off x="6488350" y="1723983"/>
            <a:ext cx="5564222" cy="444325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2145705405">
    <p:spTree>
      <p:nvGrpSpPr>
        <p:cNvPr id="1" name=""/>
        <p:cNvGrpSpPr/>
        <p:nvPr/>
      </p:nvGrpSpPr>
      <p:grpSpPr>
        <a:xfrm>
          <a:off x="0" y="0"/>
          <a:ext cx="0" cy="0"/>
          <a:chOff x="0" y="0"/>
          <a:chExt cx="0" cy="0"/>
        </a:xfrm>
      </p:grpSpPr>
      <p:pic>
        <p:nvPicPr>
          <p:cNvPr id="2" name="table"/>
          <p:cNvPicPr>
            <a:picLocks noChangeAspect="1"/>
          </p:cNvPicPr>
          <p:nvPr/>
        </p:nvPicPr>
        <p:blipFill>
          <a:blip r:embed="rId3"/>
          <a:stretch>
            <a:fillRect/>
          </a:stretch>
        </p:blipFill>
        <p:spPr>
          <a:xfrm>
            <a:off x="904771" y="1553144"/>
            <a:ext cx="4586950" cy="4397980"/>
          </a:xfrm>
          <a:prstGeom prst="rect">
            <a:avLst/>
          </a:prstGeom>
          <a:noFill/>
          <a:ln cap="flat">
            <a:noFill/>
          </a:ln>
        </p:spPr>
      </p:pic>
      <p:pic>
        <p:nvPicPr>
          <p:cNvPr id="3" name="table"/>
          <p:cNvPicPr>
            <a:picLocks noChangeAspect="1"/>
          </p:cNvPicPr>
          <p:nvPr/>
        </p:nvPicPr>
        <p:blipFill>
          <a:blip r:embed="rId4"/>
          <a:stretch>
            <a:fillRect/>
          </a:stretch>
        </p:blipFill>
        <p:spPr>
          <a:xfrm>
            <a:off x="6052331" y="1553144"/>
            <a:ext cx="4586950" cy="4397980"/>
          </a:xfrm>
          <a:prstGeom prst="rect">
            <a:avLst/>
          </a:prstGeom>
          <a:noFill/>
          <a:ln cap="flat">
            <a:noFill/>
          </a:ln>
        </p:spPr>
      </p:pic>
      <p:sp>
        <p:nvSpPr>
          <p:cNvPr id="4" name="Title 2"/>
          <p:cNvSpPr txBox="1">
            <a:spLocks noGrp="1"/>
          </p:cNvSpPr>
          <p:nvPr>
            <p:ph type="title"/>
          </p:nvPr>
        </p:nvSpPr>
        <p:spPr>
          <a:xfrm>
            <a:off x="846670" y="423294"/>
            <a:ext cx="9976341" cy="1151074"/>
          </a:xfrm>
          <a:prstGeom prst="rect">
            <a:avLst/>
          </a:prstGeom>
          <a:noFill/>
          <a:ln>
            <a:noFill/>
          </a:ln>
        </p:spPr>
        <p:txBody>
          <a:bodyPr vert="horz" wrap="square" lIns="91421" tIns="45701" rIns="91421" bIns="45701" anchor="ctr" anchorCtr="0" compatLnSpc="1">
            <a:normAutofit/>
          </a:bodyPr>
          <a:lstStyle/>
          <a:p>
            <a:pPr lvl="0"/>
            <a:r>
              <a:rPr lang="en-US" sz="4000" b="0" dirty="0">
                <a:latin typeface="League Gothic" pitchFamily="2"/>
              </a:rPr>
              <a:t>  Demographics of Households in Hardship</a:t>
            </a:r>
            <a:endParaRPr lang="en-US" sz="4000" b="0" dirty="0">
              <a:solidFill>
                <a:srgbClr val="FF0000"/>
              </a:solidFill>
              <a:latin typeface="League Gothic" pitchFamily="2"/>
            </a:endParaRPr>
          </a:p>
        </p:txBody>
      </p:sp>
      <p:sp>
        <p:nvSpPr>
          <p:cNvPr id="5" name="Content Placeholder 3"/>
          <p:cNvSpPr txBox="1"/>
          <p:nvPr/>
        </p:nvSpPr>
        <p:spPr>
          <a:xfrm>
            <a:off x="1843571" y="1615548"/>
            <a:ext cx="2651247" cy="636623"/>
          </a:xfrm>
          <a:prstGeom prst="rect">
            <a:avLst/>
          </a:prstGeom>
          <a:noFill/>
          <a:ln cap="flat">
            <a:noFill/>
          </a:ln>
        </p:spPr>
        <p:txBody>
          <a:bodyPr vert="horz" wrap="square" lIns="91440" tIns="45720" rIns="91440" bIns="45720"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sng" strike="noStrike" kern="0" cap="none" spc="0" baseline="0" dirty="0">
                <a:solidFill>
                  <a:srgbClr val="FFFFFF"/>
                </a:solidFill>
                <a:uFillTx/>
                <a:latin typeface="League Gothic" pitchFamily="2"/>
              </a:rPr>
              <a:t>Highest % Hardship</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4400" b="0" i="0" u="none" strike="noStrike" kern="0" cap="none" spc="0" baseline="0" dirty="0">
              <a:solidFill>
                <a:srgbClr val="000000"/>
              </a:solidFill>
              <a:uFillTx/>
              <a:latin typeface="League Gothic" pitchFamily="2"/>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4400" b="0" i="0" u="none" strike="noStrike" kern="0" cap="none" spc="0" baseline="0" dirty="0">
              <a:solidFill>
                <a:srgbClr val="000000"/>
              </a:solidFill>
              <a:uFillTx/>
              <a:latin typeface="League Gothic" pitchFamily="2"/>
            </a:endParaRPr>
          </a:p>
        </p:txBody>
      </p:sp>
      <p:sp>
        <p:nvSpPr>
          <p:cNvPr id="6" name="Content Placeholder 3"/>
          <p:cNvSpPr txBox="1"/>
          <p:nvPr/>
        </p:nvSpPr>
        <p:spPr>
          <a:xfrm>
            <a:off x="904771" y="2733215"/>
            <a:ext cx="4586950" cy="818616"/>
          </a:xfrm>
          <a:prstGeom prst="rect">
            <a:avLst/>
          </a:prstGeom>
          <a:noFill/>
          <a:ln cap="flat">
            <a:noFill/>
          </a:ln>
        </p:spPr>
        <p:txBody>
          <a:bodyPr vert="horz" wrap="square" lIns="91440" tIns="45720" rIns="91440" bIns="45720"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0" cap="none" spc="0" baseline="0" dirty="0">
                <a:solidFill>
                  <a:srgbClr val="000000"/>
                </a:solidFill>
                <a:uFillTx/>
                <a:latin typeface="League Gothic" pitchFamily="2"/>
              </a:rPr>
              <a:t>Indigenous, Black, and Hispanic </a:t>
            </a:r>
          </a:p>
        </p:txBody>
      </p:sp>
      <p:sp>
        <p:nvSpPr>
          <p:cNvPr id="7" name="Content Placeholder 3"/>
          <p:cNvSpPr txBox="1"/>
          <p:nvPr/>
        </p:nvSpPr>
        <p:spPr>
          <a:xfrm>
            <a:off x="6854712" y="1615548"/>
            <a:ext cx="2982187" cy="636623"/>
          </a:xfrm>
          <a:prstGeom prst="rect">
            <a:avLst/>
          </a:prstGeom>
          <a:noFill/>
          <a:ln cap="flat">
            <a:noFill/>
          </a:ln>
        </p:spPr>
        <p:txBody>
          <a:bodyPr vert="horz" wrap="square" lIns="91440" tIns="45720" rIns="91440" bIns="45720" anchor="t" anchorCtr="0"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sng" strike="noStrike" kern="0" cap="none" spc="0" baseline="0" dirty="0">
                <a:solidFill>
                  <a:srgbClr val="000000"/>
                </a:solidFill>
                <a:uFillTx/>
                <a:latin typeface="League Gothic" pitchFamily="2"/>
              </a:rPr>
              <a:t>Lowest % Hardship</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800" b="0" i="0" u="none" strike="noStrike" kern="0" cap="none" spc="0" baseline="0" dirty="0">
              <a:solidFill>
                <a:srgbClr val="000000"/>
              </a:solidFill>
              <a:uFillTx/>
              <a:latin typeface="League Gothic"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800" b="0" i="0" u="none" strike="noStrike" kern="0" cap="none" spc="0" baseline="0" dirty="0">
              <a:solidFill>
                <a:srgbClr val="000000"/>
              </a:solidFill>
              <a:uFillTx/>
              <a:latin typeface="League Gothic" pitchFamily="2"/>
            </a:endParaRPr>
          </a:p>
        </p:txBody>
      </p:sp>
      <p:sp>
        <p:nvSpPr>
          <p:cNvPr id="8" name="Content Placeholder 3"/>
          <p:cNvSpPr txBox="1"/>
          <p:nvPr/>
        </p:nvSpPr>
        <p:spPr>
          <a:xfrm>
            <a:off x="6052331" y="2929975"/>
            <a:ext cx="4586950" cy="818616"/>
          </a:xfrm>
          <a:prstGeom prst="rect">
            <a:avLst/>
          </a:prstGeom>
          <a:noFill/>
          <a:ln cap="flat">
            <a:noFill/>
          </a:ln>
        </p:spPr>
        <p:txBody>
          <a:bodyPr vert="horz" wrap="square" lIns="91440" tIns="45720" rIns="91440" bIns="45720"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0" cap="none" spc="0" baseline="0" dirty="0">
                <a:solidFill>
                  <a:srgbClr val="000000"/>
                </a:solidFill>
                <a:uFillTx/>
                <a:latin typeface="League Gothic" pitchFamily="2"/>
              </a:rPr>
              <a:t>White</a:t>
            </a:r>
          </a:p>
        </p:txBody>
      </p:sp>
      <p:sp>
        <p:nvSpPr>
          <p:cNvPr id="9" name="Content Placeholder 3"/>
          <p:cNvSpPr txBox="1"/>
          <p:nvPr/>
        </p:nvSpPr>
        <p:spPr>
          <a:xfrm>
            <a:off x="6052331" y="4010425"/>
            <a:ext cx="4586950" cy="818616"/>
          </a:xfrm>
          <a:prstGeom prst="rect">
            <a:avLst/>
          </a:prstGeom>
          <a:noFill/>
          <a:ln cap="flat">
            <a:noFill/>
          </a:ln>
        </p:spPr>
        <p:txBody>
          <a:bodyPr vert="horz" wrap="square" lIns="91440" tIns="45720" rIns="91440" bIns="45720"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0" cap="none" spc="0" baseline="0" dirty="0">
                <a:solidFill>
                  <a:srgbClr val="000000"/>
                </a:solidFill>
                <a:uFillTx/>
                <a:latin typeface="League Gothic" pitchFamily="2"/>
              </a:rPr>
              <a:t>Working Age</a:t>
            </a:r>
          </a:p>
        </p:txBody>
      </p:sp>
      <p:sp>
        <p:nvSpPr>
          <p:cNvPr id="10" name="Content Placeholder 3"/>
          <p:cNvSpPr txBox="1"/>
          <p:nvPr/>
        </p:nvSpPr>
        <p:spPr>
          <a:xfrm>
            <a:off x="6052331" y="5090876"/>
            <a:ext cx="4586950" cy="818616"/>
          </a:xfrm>
          <a:prstGeom prst="rect">
            <a:avLst/>
          </a:prstGeom>
          <a:noFill/>
          <a:ln cap="flat">
            <a:noFill/>
          </a:ln>
        </p:spPr>
        <p:txBody>
          <a:bodyPr vert="horz" wrap="square" lIns="91440" tIns="45720" rIns="91440" bIns="45720"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0" cap="none" spc="0" baseline="0" dirty="0">
                <a:solidFill>
                  <a:srgbClr val="000000"/>
                </a:solidFill>
                <a:uFillTx/>
                <a:latin typeface="League Gothic" pitchFamily="2"/>
              </a:rPr>
              <a:t>Married-parent </a:t>
            </a:r>
          </a:p>
        </p:txBody>
      </p:sp>
      <p:sp>
        <p:nvSpPr>
          <p:cNvPr id="11" name="Content Placeholder 3"/>
          <p:cNvSpPr txBox="1"/>
          <p:nvPr/>
        </p:nvSpPr>
        <p:spPr>
          <a:xfrm>
            <a:off x="875720" y="4032549"/>
            <a:ext cx="4586950" cy="818616"/>
          </a:xfrm>
          <a:prstGeom prst="rect">
            <a:avLst/>
          </a:prstGeom>
          <a:noFill/>
          <a:ln cap="flat">
            <a:noFill/>
          </a:ln>
        </p:spPr>
        <p:txBody>
          <a:bodyPr vert="horz" wrap="square" lIns="91440" tIns="45720" rIns="91440" bIns="45720"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0" cap="none" spc="0" baseline="0" dirty="0">
                <a:solidFill>
                  <a:srgbClr val="000000"/>
                </a:solidFill>
                <a:uFillTx/>
                <a:latin typeface="League Gothic" pitchFamily="2"/>
              </a:rPr>
              <a:t>Under 25 and 65+</a:t>
            </a:r>
          </a:p>
        </p:txBody>
      </p:sp>
      <p:sp>
        <p:nvSpPr>
          <p:cNvPr id="12" name="Content Placeholder 3"/>
          <p:cNvSpPr txBox="1"/>
          <p:nvPr/>
        </p:nvSpPr>
        <p:spPr>
          <a:xfrm>
            <a:off x="875720" y="5090876"/>
            <a:ext cx="4586950" cy="818616"/>
          </a:xfrm>
          <a:prstGeom prst="rect">
            <a:avLst/>
          </a:prstGeom>
          <a:noFill/>
          <a:ln cap="flat">
            <a:noFill/>
          </a:ln>
        </p:spPr>
        <p:txBody>
          <a:bodyPr vert="horz" wrap="square" lIns="91440" tIns="45720" rIns="91440" bIns="45720"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0" cap="none" spc="0" baseline="0" dirty="0">
                <a:solidFill>
                  <a:srgbClr val="000000"/>
                </a:solidFill>
                <a:uFillTx/>
                <a:latin typeface="League Gothic" pitchFamily="2"/>
              </a:rPr>
              <a:t>Single-parent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2145705416">
    <p:spTree>
      <p:nvGrpSpPr>
        <p:cNvPr id="1" name=""/>
        <p:cNvGrpSpPr/>
        <p:nvPr/>
      </p:nvGrpSpPr>
      <p:grpSpPr>
        <a:xfrm>
          <a:off x="0" y="0"/>
          <a:ext cx="0" cy="0"/>
          <a:chOff x="0" y="0"/>
          <a:chExt cx="0" cy="0"/>
        </a:xfrm>
      </p:grpSpPr>
      <p:sp>
        <p:nvSpPr>
          <p:cNvPr id="2" name="Title 2"/>
          <p:cNvSpPr txBox="1">
            <a:spLocks noGrp="1"/>
          </p:cNvSpPr>
          <p:nvPr>
            <p:ph type="title"/>
          </p:nvPr>
        </p:nvSpPr>
        <p:spPr>
          <a:xfrm>
            <a:off x="914400" y="451695"/>
            <a:ext cx="11054867" cy="1151074"/>
          </a:xfrm>
          <a:prstGeom prst="rect">
            <a:avLst/>
          </a:prstGeom>
          <a:noFill/>
          <a:ln>
            <a:noFill/>
          </a:ln>
        </p:spPr>
        <p:txBody>
          <a:bodyPr vert="horz" wrap="square" lIns="91421" tIns="45701" rIns="91421" bIns="45701" anchor="ctr" anchorCtr="0" compatLnSpc="1">
            <a:normAutofit/>
          </a:bodyPr>
          <a:lstStyle/>
          <a:p>
            <a:pPr lvl="0"/>
            <a:r>
              <a:rPr lang="en-US" sz="4800" b="0" dirty="0">
                <a:latin typeface="League Gothic" pitchFamily="2"/>
              </a:rPr>
              <a:t>Working Hard, Yet Struggling</a:t>
            </a:r>
            <a:endParaRPr lang="en-US" sz="4800" b="0" dirty="0">
              <a:solidFill>
                <a:srgbClr val="FF0000"/>
              </a:solidFill>
              <a:latin typeface="League Gothic" pitchFamily="2"/>
            </a:endParaRPr>
          </a:p>
        </p:txBody>
      </p:sp>
      <p:sp>
        <p:nvSpPr>
          <p:cNvPr id="3" name="Content Placeholder 3"/>
          <p:cNvSpPr txBox="1"/>
          <p:nvPr/>
        </p:nvSpPr>
        <p:spPr>
          <a:xfrm>
            <a:off x="914400" y="1749384"/>
            <a:ext cx="10238875" cy="3929944"/>
          </a:xfrm>
          <a:prstGeom prst="rect">
            <a:avLst/>
          </a:prstGeom>
          <a:noFill/>
          <a:ln cap="flat">
            <a:noFill/>
          </a:ln>
        </p:spPr>
        <p:txBody>
          <a:bodyPr vert="horz" wrap="square" lIns="91440" tIns="45720" rIns="91440" bIns="45720" anchor="t" anchorCtr="0" compatLnSpc="1">
            <a:noAutofit/>
          </a:bodyPr>
          <a:lstStyle/>
          <a:p>
            <a:pPr marR="0" lvl="0" algn="l" defTabSz="914400" rtl="0" fontAlgn="auto" hangingPunct="1">
              <a:lnSpc>
                <a:spcPct val="90000"/>
              </a:lnSpc>
              <a:spcBef>
                <a:spcPts val="1000"/>
              </a:spcBef>
              <a:spcAft>
                <a:spcPts val="0"/>
              </a:spcAft>
              <a:buClr>
                <a:srgbClr val="005191"/>
              </a:buClr>
              <a:buSzPct val="100000"/>
              <a:tabLst/>
              <a:defRPr sz="1800" b="0" i="0" u="none" strike="noStrike" kern="0" cap="none" spc="0" baseline="0">
                <a:solidFill>
                  <a:srgbClr val="000000"/>
                </a:solidFill>
                <a:uFillTx/>
              </a:defRPr>
            </a:pPr>
            <a:endParaRPr lang="en-US" sz="4400" b="0" i="0" u="none" strike="noStrike" kern="1200" cap="none" spc="0" baseline="0" dirty="0">
              <a:solidFill>
                <a:srgbClr val="000000"/>
              </a:solidFill>
              <a:uFillTx/>
              <a:latin typeface="League Gothic" pitchFamily="2"/>
              <a:ea typeface="Arial"/>
              <a:cs typeface="Arial"/>
            </a:endParaRPr>
          </a:p>
        </p:txBody>
      </p:sp>
      <p:sp>
        <p:nvSpPr>
          <p:cNvPr id="5" name="TextBox 4"/>
          <p:cNvSpPr txBox="1"/>
          <p:nvPr/>
        </p:nvSpPr>
        <p:spPr>
          <a:xfrm>
            <a:off x="8307314" y="1706069"/>
            <a:ext cx="3524134" cy="3785652"/>
          </a:xfrm>
          <a:prstGeom prst="rect">
            <a:avLst/>
          </a:prstGeom>
          <a:noFill/>
          <a:ln cap="flat">
            <a:noFill/>
          </a:ln>
        </p:spPr>
        <p:txBody>
          <a:bodyPr vert="horz" wrap="square" lIns="91440" tIns="45720" rIns="91440" bIns="45720" anchor="t" anchorCtr="0" compatLnSpc="1">
            <a:spAutoFit/>
          </a:bodyPr>
          <a:lstStyle/>
          <a:p>
            <a:pPr marL="0" marR="0" lvl="0" indent="-228600" algn="l" defTabSz="914400" rtl="0" fontAlgn="auto" hangingPunct="1">
              <a:lnSpc>
                <a:spcPct val="100000"/>
              </a:lnSpc>
              <a:spcBef>
                <a:spcPts val="600"/>
              </a:spcBef>
              <a:spcAft>
                <a:spcPts val="0"/>
              </a:spcAft>
              <a:buNone/>
              <a:tabLst>
                <a:tab pos="8572500" algn="l"/>
              </a:tabLst>
              <a:defRPr sz="1800" b="0" i="0" u="none" strike="noStrike" kern="0" cap="none" spc="0" baseline="0">
                <a:solidFill>
                  <a:srgbClr val="000000"/>
                </a:solidFill>
                <a:uFillTx/>
              </a:defRPr>
            </a:pPr>
            <a:r>
              <a:rPr lang="en-US" sz="2400" b="0" i="0" u="none" strike="noStrike" kern="0" cap="none" spc="0" baseline="0">
                <a:solidFill>
                  <a:srgbClr val="000000"/>
                </a:solidFill>
                <a:uFillTx/>
                <a:latin typeface="Arial"/>
                <a:ea typeface="Arial"/>
                <a:cs typeface="Arial"/>
              </a:rPr>
              <a:t>For a common occupation in Georgia (retail sales), the median wage increased by 6% to $11.53 per hour in 2021, but 35% of the more than 132,000 </a:t>
            </a:r>
            <a:br>
              <a:rPr lang="en-US" sz="2400" b="0" i="0" u="none" strike="noStrike" kern="0" cap="none" spc="0" baseline="0">
                <a:solidFill>
                  <a:srgbClr val="000000"/>
                </a:solidFill>
                <a:uFillTx/>
                <a:latin typeface="Arial"/>
                <a:ea typeface="Arial"/>
                <a:cs typeface="Arial"/>
              </a:rPr>
            </a:br>
            <a:r>
              <a:rPr lang="en-US" sz="2400" b="0" i="0" u="none" strike="noStrike" kern="0" cap="none" spc="0" baseline="0">
                <a:solidFill>
                  <a:srgbClr val="000000"/>
                </a:solidFill>
                <a:uFillTx/>
                <a:latin typeface="Arial"/>
                <a:ea typeface="Arial"/>
                <a:cs typeface="Arial"/>
              </a:rPr>
              <a:t>retail salespeople were still below the ALICE Threshold</a:t>
            </a:r>
          </a:p>
        </p:txBody>
      </p:sp>
      <p:sp>
        <p:nvSpPr>
          <p:cNvPr id="7" name="AutoShape 4" descr="data:image/svg+xml;charset=utf8,%20%3Csvg%20width%3D'401'%20height%3D'401'%20xmlns%3D'http%3A%2F%2Fwww.w3.org%2F2000%2Fsvg'%20xmlns%3Axlink%3D'http%3A%2F%2Fwww.w3.org%2F1999%2Fxlink'%20overflow%3D'hidden'%3E%3Cg%3E%3Cpath%20d%3D'M107.829%20164.009C110.235%20162.966%20113.282%20160.359%20113.282%20154.505%20113.282%20150.696%20111.599%20147.127%20109.232%20145.403%20109.112%20143.398%20108.911%20141.393%20108.47%20139.467%20108.189%20138.264%20107.227%20137.342%20105.983%20137.141%2099.5268%20136.179%2092.2691%20125.913%2090.0225%20122.024%2089.3805%20120.942%2088.0973%20120.34%2086.8546%20120.581%2085.6118%20120.821%2084.6484%20121.823%2084.4489%20123.067%2082.2036%20137.664%2057.7821%20138.105%2055.0162%20138.105%2053.5722%20138.105%2052.3298%20139.148%2052.0491%20140.551%2051.7684%20142.115%2051.608%20143.759%2051.5281%20145.362%2049.1629%20147.087%2047.5181%20150.656%2047.5181%20154.464%2047.5181%20160.319%2050.5661%20162.925%2052.9717%20163.968%2056.9022%20176.641%2067.2874%20188.951%2080.3995%20188.951%2093.5115%20188.951%20103.939%20176.641%20107.827%20163.968ZM80.4011%20182.977C69.8552%20182.977%2061.1525%20171.589%2058.3057%20160.842%2057.9455%20159.519%2057.0629%20158.636%2055.6989%20158.636%2055.1782%20158.557%2053.5335%20157.994%2053.5335%20154.547%2053.5335%20152.261%2054.6155%20150.616%2055.097%20150.296%2056.5005%20149.975%2057.3827%20148.733%2057.3827%20147.369%2057.3827%20146.286%2057.4232%20145.203%2057.5435%20144.16%2064.9616%20143.839%2081.9637%20141.795%2088.2203%20130.365%2091.5489%20134.817%2096.8421%20140.751%20102.898%20142.676%20103.098%20144%20103.178%20145.403%20103.219%20146.766%20103.219%20146.845%20103.139%20146.926%20103.139%20147.006%20102.978%20148.61%20103.941%20150.013%20105.545%20150.254%20106.026%20150.494%20107.189%20152.179%20107.189%20154.544%20107.189%20157.993%20105.505%20158.554%20105.345%20158.634%20103.982%20158.634%20102.779%20159.557%20102.417%20160.879%2099.5703%20171.626%2090.8686%20183.013%2080.3216%20183.013ZM39.9803%20190.275%2039.9803%20141.313C39.9803%20117.694%2064.0808%20106.707%2080.4011%20106.707%2096.7218%20106.707%20120.822%20117.694%20120.822%20141.313L120.822%20190.275C120.822%20191.92%20119.459%20193.283%20117.814%20193.283%20116.17%20193.283%20114.807%20191.92%20114.807%20190.275L114.807%20141.313C114.807%20121.784%2094.2754%20112.722%2080.4011%20112.722%2066.5265%20112.722%2045.9953%20121.824%2045.9953%20141.313L45.9953%20190.275C45.9953%20191.92%2044.6326%20193.283%2042.9878%20193.283%2041.3431%20193.283%2039.9803%20191.92%2039.9803%20190.275ZM137.504%20269.232%2023.2987%20269.231C21.654%20269.231%2020.2912%20267.868%2020.2912%20266.223%2020.2912%20243.206%2020.1711%20230.935%2020.1711%20230.895%2020.1307%20230.655%2018.4468%20216.74%2028.5514%20205.271%2036.8926%20195.767%2050.6065%20190.956%2069.253%20190.956%2070.8978%20190.956%2072.2605%20192.318%2072.2605%20193.963%2072.2605%20195.608%2070.8978%20196.971%2069.253%20196.971%2052.4508%20196.971%2040.3005%20201.06%2033.1228%20209.202%2024.8221%20218.584%2026.1457%20230.415%2026.1848%20230.535%2026.1848%20230.856%2026.3049%20242.124%2026.3454%20263.257L40.3399%20263.257%2040.3399%20228.009C40.3399%20226.364%2041.7026%20225.002%2043.3474%20225.002%2044.9922%20225.002%2046.3549%20226.364%2046.3549%20228.009L46.3549%20263.257%20114.448%20263.256%20114.448%20228.008C114.448%20226.363%20115.811%20225%20117.456%20225%20119.1%20225%20120.463%20226.363%20120.463%20228.008L120.463%20263.256%20134.458%20263.256C134.458%20242.124%20134.578%20230.895%20134.578%20230.895%20134.578%20230.414%20135.941%20218.625%20127.64%20209.241%20120.462%20201.141%20108.311%20197.01%2091.5095%20197.01%2089.8651%20197.01%2088.502%20195.647%2088.502%20194.002%2088.502%20192.357%2089.8651%20190.995%2091.5095%20190.995%20110.156%20190.995%20123.87%20195.806%20132.211%20205.31%20142.236%20216.738%20140.632%20230.613%20140.552%20231.296%20140.552%20231.296%20140.473%20243.566%20140.473%20266.263%20140.473%20267.908%20139.11%20269.271%20137.465%20269.271ZM80.4011%20211.127C86.2557%20211.127%2091.589%20207.357%2093.6739%20201.744%2094.2353%20200.181%2096%20199.379%2097.5235%20199.941%2099.0874%20200.502%2099.8887%20202.226%2099.3273%20203.79%2096.3997%20211.731%2088.7814%20217.103%2080.3998%20217.103%2072.0196%20217.103%2064.4002%20211.77%2061.4723%20203.79%2060.9112%20202.226%2061.7125%20200.502%2063.2764%20199.941%2064.8403%20199.379%2066.5646%20200.181%2067.126%20201.744%2069.1715%20207.359%2074.5038%20211.127%2080.3988%20211.127ZM263.418%20151.057C263.418%20151.057%20263.338%20163.328%20263.338%20186.025%20263.338%20187.669%20261.975%20189.032%20260.331%20189.032L140.752%20189.032C139.108%20189.032%20137.745%20187.669%20137.745%20186.025%20137.745%20163.007%20137.625%20150.737%20137.625%20150.696%20137.584%20150.495%20135.9%20137.022%20145.805%20125.674%20154.467%20115.769%20168.942%20110.757%20188.872%20110.757%20190.517%20110.757%20191.88%20112.12%20191.88%20113.764%20191.88%20115.409%20190.517%20116.772%20188.872%20116.772%20170.827%20116.772%20157.874%20121.063%20150.416%20129.564%20142.276%20138.827%20143.6%20150.175%20143.6%20150.295%20143.6%20150.656%20143.761%20161.884%20143.761%20183.018L158.719%20183.018%20158.719%20147.77C158.719%20146.125%20160.082%20144.762%20161.726%20144.762%20163.371%20144.762%20164.734%20146.125%20164.734%20147.77L164.734%20183.018%20236.352%20183.018%20236.352%20147.77C236.352%20146.125%20237.715%20144.762%20239.36%20144.762%20241.005%20144.762%20242.367%20146.125%20242.367%20147.77L242.367%20183.018%20257.325%20183.018C257.325%20161.886%20257.445%20150.657%20257.445%20150.657%20257.445%20150.175%20258.808%20138.828%20250.668%20129.564%20243.21%20121.063%20230.258%20116.772%20212.212%20116.772%20210.567%20116.772%20209.205%20115.409%20209.205%20113.764%20209.205%20112.12%20210.567%20110.757%20212.212%20110.757%20232.142%20110.757%20246.618%20115.769%20255.28%20125.674%20265.185%20136.983%20263.54%20150.416%20263.46%20151.058ZM200.541%20132.892C204.752%20132.892%20205.994%20130.527%20208.24%20124.23%20208.561%20123.348%20208.882%20122.426%20209.242%20121.503%20209.844%20119.939%20211.568%20119.177%20213.132%20119.779%20214.696%20120.381%20215.458%20122.105%20214.856%20123.669%20214.535%20124.511%20214.214%20125.393%20213.894%20126.235%20211.889%20131.89%20209.363%20138.907%20200.541%20138.907%20191.719%20138.907%20189.192%20131.89%20187.187%20126.235%20186.866%20125.393%20186.585%20124.511%20186.225%20123.669%20185.624%20122.105%20186.386%20120.381%20187.95%20119.779%20189.513%20119.177%20191.238%20119.939%20191.84%20121.503%20192.2%20122.426%20192.521%20123.307%20192.842%20124.23%20195.087%20130.526%20196.331%20132.892%20200.541%20132.892ZM228.611%2083.8501C231.057%2082.8071%20234.144%2080.1208%20234.144%2074.0262%20234.144%2070.0162%20232.42%2066.3274%20229.974%2064.5626%20229.332%2059.1899%20225.964%2054.5781%20220.27%2051.4506%20215.017%2048.5226%20208%2046.9196%20200.541%2046.9196%20187.027%2046.9196%20172.512%2052.4531%20171.108%2064.564%20168.662%2066.3287%20166.938%2070.0176%20166.938%2074.0276%20166.938%2080.1221%20170.025%2082.8098%20172.471%2083.8514%20176.481%2097.0851%20187.068%20109.957%20200.541%20109.957%20214.015%20109.957%20224.601%2097.0848%20228.611%2083.8514ZM200.541%20103.941C189.714%20103.941%20180.771%2091.9509%20177.843%2080.6818%20177.522%2079.3582%20176.64%2078.4366%20175.237%2078.4366%20174.876%2078.357%20172.951%2077.8347%20172.951%2073.9855%20172.951%2071.4989%20174.114%2069.7352%20174.635%2069.3736%20174.715%2069.3736%20174.796%2069.2941%20174.875%2069.2537%20175.076%2069.1741%20175.235%2069.1334%20175.436%2069.0134%20175.597%2068.9339%20175.758%2068.8126%20175.878%2068.7327%20176.038%2068.6127%20176.158%2068.452%20176.278%2068.332%20176.399%2068.2121%20176.479%2068.0513%20176.559%2067.8909%20176.639%2067.7302%20176.72%2067.5307%20176.799%2067.3295%20176.84%2067.1691%20176.879%2066.9693%20176.919%2066.8086%20176.919%2066.6886%20176.999%2066.5686%20176.999%2066.4483%20176.999%2057.5458%20188.828%2052.8949%20200.538%2052.8949%20206.913%2052.8949%20213.009%2054.2576%20217.34%2056.6646%20221.631%2059.0298%20223.837%2062.1981%20224.037%2065.9678%20223.835%2067.3713%20224.557%2068.6151%20225.801%2069.136%20225.962%2069.2156%20226.082%2069.256%20226.243%2069.2964%20226.322%2069.2964%20226.363%2069.3369%20226.444%2069.3763%20226.925%2069.6567%20228.168%2071.4217%20228.168%2074.0286%20228.168%2077.8374%20226.243%2078.3988%20226.203%2078.4392%20224.841%2078.4392%20223.637%2079.3619%20223.275%2080.6842%20220.348%2091.9519%20211.406%20103.943%20200.578%20103.943ZM153.945%2070.0961C153.945%2049.9261%20174.316%2026.4673%20200.541%2026.4673%20226.766%2026.4673%20247.137%2049.9255%20247.137%2070.0961%20247.137%2090.2667%20239.518%20102.176%20223.878%20107.83%20222.314%20108.392%20220.59%20107.59%20220.029%20106.026%20219.467%20104.462%20220.269%20102.738%20221.833%20102.177%20234.985%2097.445%20241.081%2087.2592%20241.081%2070.0968%20241.081%2052.9343%20223.357%2032.4828%20200.5%2032.4828%20177.644%2032.4828%20159.919%2052.6934%20159.919%2070.0968%20159.919%2081.8865%20163.367%2097.0848%20179.729%20102.378%20181.292%20102.899%20182.175%20104.584%20181.654%20106.148%20181.253%20107.431%20180.05%20108.232%20178.807%20108.232%20178.486%20108.232%20178.205%20108.192%20177.884%20108.071%20162.406%20103.099%20153.904%2089.5854%20153.904%2070.0567ZM234.666%20219.749C228.45%20212.411%20205.754%20211.97%20200.741%20211.97L200.54%20211.97C195.768%20212.01%20172.671%20212.291%20166.415%20219.749%20159.357%20228.13%20165.173%20252.07%20165.974%20255.318%20165.813%20256.119%20165.734%20256.922%20165.734%20257.764%20165.734%20263.98%20168.981%20266.707%20171.468%20267.749%20175.598%20281.222%20186.585%20294.375%20200.5%20294.375%20214.415%20294.375%20225.402%20281.263%20229.532%20267.749%20232.019%20266.706%20235.266%20263.979%20235.266%20257.764%20235.266%20256.922%20235.187%20256.119%20235.026%20255.318%20235.868%20252.07%20241.643%20228.131%20234.585%20219.749ZM171.027%20223.639C174.315%20219.749%20190.075%20217.985%20200.38%20217.985L200.741%20217.985C211.006%20217.985%20226.806%20219.709%20230.094%20223.599%20232.861%20226.887%20232.499%20236.11%20231.176%20244.491%20231.096%20239.318%20230.655%20235.829%20228.128%20233.303%20224.197%20229.373%20216.779%20229.373%20200.579%20229.373%20182.815%20229.373%20176.519%20229.574%20172.83%20233.263%20170.304%20235.789%20169.943%20239.278%20169.943%20244.29%20168.66%20235.749%20168.419%20226.766%20171.065%20223.638ZM227.167%20262.376C225.804%20262.376%20224.601%20263.299%20224.239%20264.621%20221.191%20276.17%20211.849%20288.401%20200.539%20288.401%20189.231%20288.401%20179.888%20276.13%20176.84%20264.621%20176.479%20263.298%20175.597%20262.415%20174.233%20262.415%20173.832%20262.336%20171.746%20261.773%20171.746%20257.844%20171.746%20255.277%20172.989%20253.433%20173.55%20253.112%20173.67%20253.112%20173.751%20253.032%20173.831%20252.992%20173.992%20252.951%20174.152%20252.872%20174.272%20252.791%20174.473%20252.671%20174.673%20252.551%20174.833%20252.43%20174.954%20252.351%20175.034%20252.23%20175.114%20252.15%20175.275%20251.949%20175.395%20251.749%20175.515%20251.548%20175.555%20251.428%20175.635%20251.308%20175.675%20251.188%20175.755%20250.948%20175.795%20250.667%20175.836%20250.425%20175.836%20250.346%20175.876%20250.265%20175.876%20250.185L175.876%20247.218C175.836%20242.166%20175.797%20238.798%20176.999%20237.594%20179.084%20235.509%20188.067%20235.509%20200.457%20235.509%20212.847%20235.509%20221.589%20235.509%20223.755%20237.675%20225.079%20238.999%20225.079%20242.688%20225.079%20248.182L225.079%20249.465C225.079%20249.465%20224.999%20249.625%20224.999%20249.705%20224.798%20251.108%20225.56%20252.312%20226.803%20252.832%20226.923%20252.873%20227.043%20252.912%20227.163%20252.952%20227.243%20252.952%20227.324%20253.032%20227.403%20253.032%20227.924%20253.313%20229.248%20255.157%20229.248%20257.804%20229.248%20261.774%20227.202%20262.335%20227.082%20262.376ZM264.3%20336.118C264.3%20336.118%20264.18%20348.549%20264.18%20371.53%20264.18%20373.174%20262.817%20374.537%20261.172%20374.537L139.87%20374.537C138.225%20374.537%20136.862%20373.174%20136.862%20371.53%20136.862%20348.188%20136.742%20335.761%20136.742%20335.721%20136.702%20335.517%20134.977%20321.885%20145.043%20310.376%20153.825%20300.351%20168.501%20295.259%20188.712%20295.259%20190.356%20295.259%20191.719%20296.621%20191.719%20298.266%20191.719%20299.911%20190.356%20301.274%20188.712%20301.274%20170.386%20301.274%20157.233%20305.644%20149.654%20314.266%20141.394%20323.648%20142.757%20335.159%20142.757%20335.279%20142.757%20335.637%20142.917%20347.025%20142.917%20368.479L158.156%20368.479%20158.156%20332.711C158.156%20331.066%20159.519%20329.704%20161.164%20329.704%20162.808%20329.704%20164.171%20331.066%20164.171%20332.711L164.171%20368.479%20236.912%20368.479%20236.912%20332.711C236.912%20331.066%20238.275%20329.704%20239.92%20329.704%20241.565%20329.704%20242.927%20331.066%20242.927%20332.711L242.927%20368.479%20258.166%20368.479C258.166%20347.025%20258.286%20335.637%20258.286%20335.637%20258.286%20335.156%20259.689%20323.648%20251.429%20314.264%20243.85%20305.643%20230.698%20301.272%20212.372%20301.272%20210.727%20301.272%20209.364%20299.91%20209.364%20298.265%20209.364%20296.62%20210.727%20295.257%20212.372%20295.257%20232.582%20295.257%20247.259%20300.349%20256.04%20310.374%20266.065%20321.843%20264.382%20335.396%20264.301%20336.078ZM200.541%20315.749C206.877%20315.749%20212.611%20311.899%20214.816%20306.205%20215.418%20304.641%20217.142%20303.879%20218.706%20304.481%20220.27%20305.083%20221.032%20306.807%20220.43%20308.371%20217.343%20316.391%20209.362%20321.804%20200.541%20321.804%20191.719%20321.804%20183.739%20316.431%20180.651%20308.371%20180.049%20306.807%20180.812%20305.083%20182.375%20304.481%20183.939%20303.879%20185.664%20304.641%20186.265%20306.205%20188.472%20311.94%20194.206%20315.749%20200.541%20315.749ZM317.954%20201.143C319.598%20201.143%20320.961%20202.506%20320.961%20204.15L320.961%20224.16C320.961%20225.805%20319.598%20227.167%20317.954%20227.167%20316.309%20227.167%20314.946%20225.805%20314.946%20224.16L314.946%20204.15C314.946%20202.506%20316.309%20201.143%20317.954%20201.143ZM380.87%20231.258C380.87%20231.258%20380.79%20243.649%20380.79%20266.226%20380.79%20267.87%20379.43%20269.233%20377.782%20269.233L258.205%20269.233C256.56%20269.233%20255.198%20267.87%20255.198%20266.226%20255.198%20243.328%20255.077%20230.897%20255.077%20230.897%20255.037%20230.696%20253.353%20217.344%20263.217%20206.036%20271.88%20196.131%20286.354%20191.119%20306.325%20191.119%20307.97%20191.119%20309.332%20192.481%20309.332%20194.126%20309.332%20195.771%20307.97%20197.134%20306.325%20197.134%20288.16%20197.134%20275.207%20201.465%20267.749%20210.006%20259.649%20219.268%20261.052%20230.377%20261.052%20230.497%20261.052%20230.857%20261.213%20242.206%20261.213%20263.258L276.171%20263.258%20276.171%20228.171C276.171%20226.526%20277.534%20225.163%20279.179%20225.163%20280.823%20225.163%20282.186%20226.526%20282.186%20228.171L282.186%20263.258%20353.806%20263.258%20353.806%20228.171C353.806%20226.526%20355.166%20225.163%20356.813%20225.163%20358.457%20225.163%20359.821%20226.526%20359.821%20228.171L359.821%20263.258%20374.778%20263.258C374.778%20242.206%20374.898%20230.857%20374.898%20230.857%20374.898%20230.375%20376.262%20219.148%20368.161%20209.924%20360.703%20201.423%20347.751%20197.132%20329.625%20197.132%20327.98%20197.132%20326.617%20195.77%20326.617%20194.125%20326.617%20192.48%20327.98%20191.117%20329.625%20191.117%20349.595%20191.117%20364.111%20196.13%20372.733%20206.035%20382.557%20217.303%20380.953%20230.616%20380.833%20231.258ZM285.874%20139.59C283.267%20141.475%20281.382%20145.404%20281.382%20149.615%20281.382%20156.191%20284.831%20158.997%20287.437%20160.04%20291.769%20174.277%20303.317%20188.11%20317.994%20188.11%20332.671%20188.11%20344.218%20174.236%20348.549%20160.04%20351.156%20158.958%20354.608%20156.15%20354.608%20149.615%20354.608%20145.444%20352.72%20141.475%20350.113%20139.63%20349.271%20120.743%20335.757%20106.749%20317.994%20106.749%20300.23%20106.749%20286.756%20120.743%20285.914%20139.63ZM317.954%20112.723C332.71%20112.723%20343.858%20124.833%20344.098%20140.913%20344.098%20140.993%20344.058%20141.033%20344.018%20141.115%20343.858%20142.477%20344.619%20143.681%20345.822%20144.162%20345.943%20144.203%20346.023%20144.242%20346.143%20144.282%20346.263%20144.282%20346.344%20144.362%20346.464%20144.402%20347.025%20144.683%20348.509%20146.688%20348.509%20149.616%20348.509%20153.947%20346.223%20154.549%20346.023%20154.629%20344.66%20154.629%20343.457%20155.552%20343.096%20156.874%20339.807%20169.425%20330.063%20182.138%20317.913%20182.138%20305.763%20182.138%20295.938%20169.105%20292.69%20156.874%20292.33%20155.55%20291.447%20154.668%20290.083%20154.668%20289.602%20154.588%20287.316%20153.987%20287.316%20149.656%20287.316%20146.808%20288.719%20144.803%20289.321%20144.483%20289.441%20144.483%20289.522%20144.403%20289.642%20144.362%20289.803%20144.322%20289.963%20144.242%20290.124%20144.161%20290.325%20144.041%20290.525%20143.921%20290.685%20143.801%20290.805%20143.721%20290.886%20143.6%20291.006%20143.521%20291.167%20143.319%20291.287%20143.16%20291.407%20142.919%20291.487%20142.799%20291.527%20142.678%20291.568%20142.558%20291.647%20142.318%20291.688%20142.077%20291.728%20141.796%20291.728%20141.716%20291.769%20141.635%20291.769%20141.556%20291.769%20125.156%20302.997%20112.805%20317.913%20112.805ZM135.499%20327.94C134.937%20328.943%20133.935%20329.504%20132.851%20329.504%20132.37%20329.504%20131.889%20329.384%20131.408%20329.144%20108.43%20316.713%2089.1824%20298.307%2075.789%20275.891%2074.9469%20274.447%2075.3883%20272.603%2076.8319%20271.761%2078.2755%20270.919%2080.1201%20271.36%2080.9619%20272.804%2093.7932%20294.298%20112.241%20311.942%20134.295%20323.851%20135.738%20324.653%20136.3%20326.458%20135.499%20327.941ZM325.172%20276.211C311.818%20298.427%20292.691%20316.712%20269.874%20329.063%20269.433%20329.303%20268.912%20329.423%20268.43%20329.423%20267.348%20329.423%20266.345%20328.862%20265.783%20327.859%20264.981%20326.416%20265.543%20324.571%20266.986%20323.77%20288.84%20311.9%20307.166%20294.376%20319.998%20273.083%20320.84%20271.68%20322.685%20271.199%20324.128%20272.04%20325.532%20272.883%20326.013%20274.727%20325.171%20276.17ZM250.425%2069.5357C251.027%2067.9718%20252.79%2067.25%20254.315%2067.8518%20273.442%2075.4712%20290.405%2086.8198%20304.761%20101.616%20305.924%20102.82%20305.883%20104.703%20304.681%20105.866%20304.08%20106.428%20303.358%20106.708%20302.597%20106.708%20301.834%20106.708%20301.033%20106.387%20300.431%20105.785%20286.636%2091.59%20270.397%2080.7229%20252.071%2073.4247%20250.547%2072.8229%20249.785%2071.0595%20250.387%2069.5347ZM95.3985%20106.829C94.1949%20105.666%2094.1558%20103.781%2095.2786%20102.578%20109.474%2087.6609%20127.078%2075.7512%20146.125%2068.0924%20147.649%2067.4906%20149.413%2068.2124%20150.056%2069.7763%20150.698%2071.2998%20149.936%2073.0645%20148.372%2073.7068%20130.126%2081.0454%20113.284%2092.514%2099.6505%20106.789%2099.0486%20107.391%2098.247%20107.712%2097.4847%20107.712%2096.7225%20107.712%2096.0007%20107.432%2095.4002%20106.87Z'%20fill%3D'%23539DCF'%2F%3E%3C%2Fg%3E%3C%2Fsvg%3E"/>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data:image/svg+xml;charset=utf8,%20%3Csvg%20width%3D'401'%20height%3D'401'%20xmlns%3D'http%3A%2F%2Fwww.w3.org%2F2000%2Fsvg'%20xmlns%3Axlink%3D'http%3A%2F%2Fwww.w3.org%2F1999%2Fxlink'%20overflow%3D'hidden'%3E%3Cg%3E%3Cpath%20d%3D'M107.829%20164.009C110.235%20162.966%20113.282%20160.359%20113.282%20154.505%20113.282%20150.696%20111.599%20147.127%20109.232%20145.403%20109.112%20143.398%20108.911%20141.393%20108.47%20139.467%20108.189%20138.264%20107.227%20137.342%20105.983%20137.141%2099.5268%20136.179%2092.2691%20125.913%2090.0225%20122.024%2089.3805%20120.942%2088.0973%20120.34%2086.8546%20120.581%2085.6118%20120.821%2084.6484%20121.823%2084.4489%20123.067%2082.2036%20137.664%2057.7821%20138.105%2055.0162%20138.105%2053.5722%20138.105%2052.3298%20139.148%2052.0491%20140.551%2051.7684%20142.115%2051.608%20143.759%2051.5281%20145.362%2049.1629%20147.087%2047.5181%20150.656%2047.5181%20154.464%2047.5181%20160.319%2050.5661%20162.925%2052.9717%20163.968%2056.9022%20176.641%2067.2874%20188.951%2080.3995%20188.951%2093.5115%20188.951%20103.939%20176.641%20107.827%20163.968ZM80.4011%20182.977C69.8552%20182.977%2061.1525%20171.589%2058.3057%20160.842%2057.9455%20159.519%2057.0629%20158.636%2055.6989%20158.636%2055.1782%20158.557%2053.5335%20157.994%2053.5335%20154.547%2053.5335%20152.261%2054.6155%20150.616%2055.097%20150.296%2056.5005%20149.975%2057.3827%20148.733%2057.3827%20147.369%2057.3827%20146.286%2057.4232%20145.203%2057.5435%20144.16%2064.9616%20143.839%2081.9637%20141.795%2088.2203%20130.365%2091.5489%20134.817%2096.8421%20140.751%20102.898%20142.676%20103.098%20144%20103.178%20145.403%20103.219%20146.766%20103.219%20146.845%20103.139%20146.926%20103.139%20147.006%20102.978%20148.61%20103.941%20150.013%20105.545%20150.254%20106.026%20150.494%20107.189%20152.179%20107.189%20154.544%20107.189%20157.993%20105.505%20158.554%20105.345%20158.634%20103.982%20158.634%20102.779%20159.557%20102.417%20160.879%2099.5703%20171.626%2090.8686%20183.013%2080.3216%20183.013ZM39.9803%20190.275%2039.9803%20141.313C39.9803%20117.694%2064.0808%20106.707%2080.4011%20106.707%2096.7218%20106.707%20120.822%20117.694%20120.822%20141.313L120.822%20190.275C120.822%20191.92%20119.459%20193.283%20117.814%20193.283%20116.17%20193.283%20114.807%20191.92%20114.807%20190.275L114.807%20141.313C114.807%20121.784%2094.2754%20112.722%2080.4011%20112.722%2066.5265%20112.722%2045.9953%20121.824%2045.9953%20141.313L45.9953%20190.275C45.9953%20191.92%2044.6326%20193.283%2042.9878%20193.283%2041.3431%20193.283%2039.9803%20191.92%2039.9803%20190.275ZM137.504%20269.232%2023.2987%20269.231C21.654%20269.231%2020.2912%20267.868%2020.2912%20266.223%2020.2912%20243.206%2020.1711%20230.935%2020.1711%20230.895%2020.1307%20230.655%2018.4468%20216.74%2028.5514%20205.271%2036.8926%20195.767%2050.6065%20190.956%2069.253%20190.956%2070.8978%20190.956%2072.2605%20192.318%2072.2605%20193.963%2072.2605%20195.608%2070.8978%20196.971%2069.253%20196.971%2052.4508%20196.971%2040.3005%20201.06%2033.1228%20209.202%2024.8221%20218.584%2026.1457%20230.415%2026.1848%20230.535%2026.1848%20230.856%2026.3049%20242.124%2026.3454%20263.257L40.3399%20263.257%2040.3399%20228.009C40.3399%20226.364%2041.7026%20225.002%2043.3474%20225.002%2044.9922%20225.002%2046.3549%20226.364%2046.3549%20228.009L46.3549%20263.257%20114.448%20263.256%20114.448%20228.008C114.448%20226.363%20115.811%20225%20117.456%20225%20119.1%20225%20120.463%20226.363%20120.463%20228.008L120.463%20263.256%20134.458%20263.256C134.458%20242.124%20134.578%20230.895%20134.578%20230.895%20134.578%20230.414%20135.941%20218.625%20127.64%20209.241%20120.462%20201.141%20108.311%20197.01%2091.5095%20197.01%2089.8651%20197.01%2088.502%20195.647%2088.502%20194.002%2088.502%20192.357%2089.8651%20190.995%2091.5095%20190.995%20110.156%20190.995%20123.87%20195.806%20132.211%20205.31%20142.236%20216.738%20140.632%20230.613%20140.552%20231.296%20140.552%20231.296%20140.473%20243.566%20140.473%20266.263%20140.473%20267.908%20139.11%20269.271%20137.465%20269.271ZM80.4011%20211.127C86.2557%20211.127%2091.589%20207.357%2093.6739%20201.744%2094.2353%20200.181%2096%20199.379%2097.5235%20199.941%2099.0874%20200.502%2099.8887%20202.226%2099.3273%20203.79%2096.3997%20211.731%2088.7814%20217.103%2080.3998%20217.103%2072.0196%20217.103%2064.4002%20211.77%2061.4723%20203.79%2060.9112%20202.226%2061.7125%20200.502%2063.2764%20199.941%2064.8403%20199.379%2066.5646%20200.181%2067.126%20201.744%2069.1715%20207.359%2074.5038%20211.127%2080.3988%20211.127ZM263.418%20151.057C263.418%20151.057%20263.338%20163.328%20263.338%20186.025%20263.338%20187.669%20261.975%20189.032%20260.331%20189.032L140.752%20189.032C139.108%20189.032%20137.745%20187.669%20137.745%20186.025%20137.745%20163.007%20137.625%20150.737%20137.625%20150.696%20137.584%20150.495%20135.9%20137.022%20145.805%20125.674%20154.467%20115.769%20168.942%20110.757%20188.872%20110.757%20190.517%20110.757%20191.88%20112.12%20191.88%20113.764%20191.88%20115.409%20190.517%20116.772%20188.872%20116.772%20170.827%20116.772%20157.874%20121.063%20150.416%20129.564%20142.276%20138.827%20143.6%20150.175%20143.6%20150.295%20143.6%20150.656%20143.761%20161.884%20143.761%20183.018L158.719%20183.018%20158.719%20147.77C158.719%20146.125%20160.082%20144.762%20161.726%20144.762%20163.371%20144.762%20164.734%20146.125%20164.734%20147.77L164.734%20183.018%20236.352%20183.018%20236.352%20147.77C236.352%20146.125%20237.715%20144.762%20239.36%20144.762%20241.005%20144.762%20242.367%20146.125%20242.367%20147.77L242.367%20183.018%20257.325%20183.018C257.325%20161.886%20257.445%20150.657%20257.445%20150.657%20257.445%20150.175%20258.808%20138.828%20250.668%20129.564%20243.21%20121.063%20230.258%20116.772%20212.212%20116.772%20210.567%20116.772%20209.205%20115.409%20209.205%20113.764%20209.205%20112.12%20210.567%20110.757%20212.212%20110.757%20232.142%20110.757%20246.618%20115.769%20255.28%20125.674%20265.185%20136.983%20263.54%20150.416%20263.46%20151.058ZM200.541%20132.892C204.752%20132.892%20205.994%20130.527%20208.24%20124.23%20208.561%20123.348%20208.882%20122.426%20209.242%20121.503%20209.844%20119.939%20211.568%20119.177%20213.132%20119.779%20214.696%20120.381%20215.458%20122.105%20214.856%20123.669%20214.535%20124.511%20214.214%20125.393%20213.894%20126.235%20211.889%20131.89%20209.363%20138.907%20200.541%20138.907%20191.719%20138.907%20189.192%20131.89%20187.187%20126.235%20186.866%20125.393%20186.585%20124.511%20186.225%20123.669%20185.624%20122.105%20186.386%20120.381%20187.95%20119.779%20189.513%20119.177%20191.238%20119.939%20191.84%20121.503%20192.2%20122.426%20192.521%20123.307%20192.842%20124.23%20195.087%20130.526%20196.331%20132.892%20200.541%20132.892ZM228.611%2083.8501C231.057%2082.8071%20234.144%2080.1208%20234.144%2074.0262%20234.144%2070.0162%20232.42%2066.3274%20229.974%2064.5626%20229.332%2059.1899%20225.964%2054.5781%20220.27%2051.4506%20215.017%2048.5226%20208%2046.9196%20200.541%2046.9196%20187.027%2046.9196%20172.512%2052.4531%20171.108%2064.564%20168.662%2066.3287%20166.938%2070.0176%20166.938%2074.0276%20166.938%2080.1221%20170.025%2082.8098%20172.471%2083.8514%20176.481%2097.0851%20187.068%20109.957%20200.541%20109.957%20214.015%20109.957%20224.601%2097.0848%20228.611%2083.8514ZM200.541%20103.941C189.714%20103.941%20180.771%2091.9509%20177.843%2080.6818%20177.522%2079.3582%20176.64%2078.4366%20175.237%2078.4366%20174.876%2078.357%20172.951%2077.8347%20172.951%2073.9855%20172.951%2071.4989%20174.114%2069.7352%20174.635%2069.3736%20174.715%2069.3736%20174.796%2069.2941%20174.875%2069.2537%20175.076%2069.1741%20175.235%2069.1334%20175.436%2069.0134%20175.597%2068.9339%20175.758%2068.8126%20175.878%2068.7327%20176.038%2068.6127%20176.158%2068.452%20176.278%2068.332%20176.399%2068.2121%20176.479%2068.0513%20176.559%2067.8909%20176.639%2067.7302%20176.72%2067.5307%20176.799%2067.3295%20176.84%2067.1691%20176.879%2066.9693%20176.919%2066.8086%20176.919%2066.6886%20176.999%2066.5686%20176.999%2066.4483%20176.999%2057.5458%20188.828%2052.8949%20200.538%2052.8949%20206.913%2052.8949%20213.009%2054.2576%20217.34%2056.6646%20221.631%2059.0298%20223.837%2062.1981%20224.037%2065.9678%20223.835%2067.3713%20224.557%2068.6151%20225.801%2069.136%20225.962%2069.2156%20226.082%2069.256%20226.243%2069.2964%20226.322%2069.2964%20226.363%2069.3369%20226.444%2069.3763%20226.925%2069.6567%20228.168%2071.4217%20228.168%2074.0286%20228.168%2077.8374%20226.243%2078.3988%20226.203%2078.4392%20224.841%2078.4392%20223.637%2079.3619%20223.275%2080.6842%20220.348%2091.9519%20211.406%20103.943%20200.578%20103.943ZM153.945%2070.0961C153.945%2049.9261%20174.316%2026.4673%20200.541%2026.4673%20226.766%2026.4673%20247.137%2049.9255%20247.137%2070.0961%20247.137%2090.2667%20239.518%20102.176%20223.878%20107.83%20222.314%20108.392%20220.59%20107.59%20220.029%20106.026%20219.467%20104.462%20220.269%20102.738%20221.833%20102.177%20234.985%2097.445%20241.081%2087.2592%20241.081%2070.0968%20241.081%2052.9343%20223.357%2032.4828%20200.5%2032.4828%20177.644%2032.4828%20159.919%2052.6934%20159.919%2070.0968%20159.919%2081.8865%20163.367%2097.0848%20179.729%20102.378%20181.292%20102.899%20182.175%20104.584%20181.654%20106.148%20181.253%20107.431%20180.05%20108.232%20178.807%20108.232%20178.486%20108.232%20178.205%20108.192%20177.884%20108.071%20162.406%20103.099%20153.904%2089.5854%20153.904%2070.0567ZM234.666%20219.749C228.45%20212.411%20205.754%20211.97%20200.741%20211.97L200.54%20211.97C195.768%20212.01%20172.671%20212.291%20166.415%20219.749%20159.357%20228.13%20165.173%20252.07%20165.974%20255.318%20165.813%20256.119%20165.734%20256.922%20165.734%20257.764%20165.734%20263.98%20168.981%20266.707%20171.468%20267.749%20175.598%20281.222%20186.585%20294.375%20200.5%20294.375%20214.415%20294.375%20225.402%20281.263%20229.532%20267.749%20232.019%20266.706%20235.266%20263.979%20235.266%20257.764%20235.266%20256.922%20235.187%20256.119%20235.026%20255.318%20235.868%20252.07%20241.643%20228.131%20234.585%20219.749ZM171.027%20223.639C174.315%20219.749%20190.075%20217.985%20200.38%20217.985L200.741%20217.985C211.006%20217.985%20226.806%20219.709%20230.094%20223.599%20232.861%20226.887%20232.499%20236.11%20231.176%20244.491%20231.096%20239.318%20230.655%20235.829%20228.128%20233.303%20224.197%20229.373%20216.779%20229.373%20200.579%20229.373%20182.815%20229.373%20176.519%20229.574%20172.83%20233.263%20170.304%20235.789%20169.943%20239.278%20169.943%20244.29%20168.66%20235.749%20168.419%20226.766%20171.065%20223.638ZM227.167%20262.376C225.804%20262.376%20224.601%20263.299%20224.239%20264.621%20221.191%20276.17%20211.849%20288.401%20200.539%20288.401%20189.231%20288.401%20179.888%20276.13%20176.84%20264.621%20176.479%20263.298%20175.597%20262.415%20174.233%20262.415%20173.832%20262.336%20171.746%20261.773%20171.746%20257.844%20171.746%20255.277%20172.989%20253.433%20173.55%20253.112%20173.67%20253.112%20173.751%20253.032%20173.831%20252.992%20173.992%20252.951%20174.152%20252.872%20174.272%20252.791%20174.473%20252.671%20174.673%20252.551%20174.833%20252.43%20174.954%20252.351%20175.034%20252.23%20175.114%20252.15%20175.275%20251.949%20175.395%20251.749%20175.515%20251.548%20175.555%20251.428%20175.635%20251.308%20175.675%20251.188%20175.755%20250.948%20175.795%20250.667%20175.836%20250.425%20175.836%20250.346%20175.876%20250.265%20175.876%20250.185L175.876%20247.218C175.836%20242.166%20175.797%20238.798%20176.999%20237.594%20179.084%20235.509%20188.067%20235.509%20200.457%20235.509%20212.847%20235.509%20221.589%20235.509%20223.755%20237.675%20225.079%20238.999%20225.079%20242.688%20225.079%20248.182L225.079%20249.465C225.079%20249.465%20224.999%20249.625%20224.999%20249.705%20224.798%20251.108%20225.56%20252.312%20226.803%20252.832%20226.923%20252.873%20227.043%20252.912%20227.163%20252.952%20227.243%20252.952%20227.324%20253.032%20227.403%20253.032%20227.924%20253.313%20229.248%20255.157%20229.248%20257.804%20229.248%20261.774%20227.202%20262.335%20227.082%20262.376ZM264.3%20336.118C264.3%20336.118%20264.18%20348.549%20264.18%20371.53%20264.18%20373.174%20262.817%20374.537%20261.172%20374.537L139.87%20374.537C138.225%20374.537%20136.862%20373.174%20136.862%20371.53%20136.862%20348.188%20136.742%20335.761%20136.742%20335.721%20136.702%20335.517%20134.977%20321.885%20145.043%20310.376%20153.825%20300.351%20168.501%20295.259%20188.712%20295.259%20190.356%20295.259%20191.719%20296.621%20191.719%20298.266%20191.719%20299.911%20190.356%20301.274%20188.712%20301.274%20170.386%20301.274%20157.233%20305.644%20149.654%20314.266%20141.394%20323.648%20142.757%20335.159%20142.757%20335.279%20142.757%20335.637%20142.917%20347.025%20142.917%20368.479L158.156%20368.479%20158.156%20332.711C158.156%20331.066%20159.519%20329.704%20161.164%20329.704%20162.808%20329.704%20164.171%20331.066%20164.171%20332.711L164.171%20368.479%20236.912%20368.479%20236.912%20332.711C236.912%20331.066%20238.275%20329.704%20239.92%20329.704%20241.565%20329.704%20242.927%20331.066%20242.927%20332.711L242.927%20368.479%20258.166%20368.479C258.166%20347.025%20258.286%20335.637%20258.286%20335.637%20258.286%20335.156%20259.689%20323.648%20251.429%20314.264%20243.85%20305.643%20230.698%20301.272%20212.372%20301.272%20210.727%20301.272%20209.364%20299.91%20209.364%20298.265%20209.364%20296.62%20210.727%20295.257%20212.372%20295.257%20232.582%20295.257%20247.259%20300.349%20256.04%20310.374%20266.065%20321.843%20264.382%20335.396%20264.301%20336.078ZM200.541%20315.749C206.877%20315.749%20212.611%20311.899%20214.816%20306.205%20215.418%20304.641%20217.142%20303.879%20218.706%20304.481%20220.27%20305.083%20221.032%20306.807%20220.43%20308.371%20217.343%20316.391%20209.362%20321.804%20200.541%20321.804%20191.719%20321.804%20183.739%20316.431%20180.651%20308.371%20180.049%20306.807%20180.812%20305.083%20182.375%20304.481%20183.939%20303.879%20185.664%20304.641%20186.265%20306.205%20188.472%20311.94%20194.206%20315.749%20200.541%20315.749ZM317.954%20201.143C319.598%20201.143%20320.961%20202.506%20320.961%20204.15L320.961%20224.16C320.961%20225.805%20319.598%20227.167%20317.954%20227.167%20316.309%20227.167%20314.946%20225.805%20314.946%20224.16L314.946%20204.15C314.946%20202.506%20316.309%20201.143%20317.954%20201.143ZM380.87%20231.258C380.87%20231.258%20380.79%20243.649%20380.79%20266.226%20380.79%20267.87%20379.43%20269.233%20377.782%20269.233L258.205%20269.233C256.56%20269.233%20255.198%20267.87%20255.198%20266.226%20255.198%20243.328%20255.077%20230.897%20255.077%20230.897%20255.037%20230.696%20253.353%20217.344%20263.217%20206.036%20271.88%20196.131%20286.354%20191.119%20306.325%20191.119%20307.97%20191.119%20309.332%20192.481%20309.332%20194.126%20309.332%20195.771%20307.97%20197.134%20306.325%20197.134%20288.16%20197.134%20275.207%20201.465%20267.749%20210.006%20259.649%20219.268%20261.052%20230.377%20261.052%20230.497%20261.052%20230.857%20261.213%20242.206%20261.213%20263.258L276.171%20263.258%20276.171%20228.171C276.171%20226.526%20277.534%20225.163%20279.179%20225.163%20280.823%20225.163%20282.186%20226.526%20282.186%20228.171L282.186%20263.258%20353.806%20263.258%20353.806%20228.171C353.806%20226.526%20355.166%20225.163%20356.813%20225.163%20358.457%20225.163%20359.821%20226.526%20359.821%20228.171L359.821%20263.258%20374.778%20263.258C374.778%20242.206%20374.898%20230.857%20374.898%20230.857%20374.898%20230.375%20376.262%20219.148%20368.161%20209.924%20360.703%20201.423%20347.751%20197.132%20329.625%20197.132%20327.98%20197.132%20326.617%20195.77%20326.617%20194.125%20326.617%20192.48%20327.98%20191.117%20329.625%20191.117%20349.595%20191.117%20364.111%20196.13%20372.733%20206.035%20382.557%20217.303%20380.953%20230.616%20380.833%20231.258ZM285.874%20139.59C283.267%20141.475%20281.382%20145.404%20281.382%20149.615%20281.382%20156.191%20284.831%20158.997%20287.437%20160.04%20291.769%20174.277%20303.317%20188.11%20317.994%20188.11%20332.671%20188.11%20344.218%20174.236%20348.549%20160.04%20351.156%20158.958%20354.608%20156.15%20354.608%20149.615%20354.608%20145.444%20352.72%20141.475%20350.113%20139.63%20349.271%20120.743%20335.757%20106.749%20317.994%20106.749%20300.23%20106.749%20286.756%20120.743%20285.914%20139.63ZM317.954%20112.723C332.71%20112.723%20343.858%20124.833%20344.098%20140.913%20344.098%20140.993%20344.058%20141.033%20344.018%20141.115%20343.858%20142.477%20344.619%20143.681%20345.822%20144.162%20345.943%20144.203%20346.023%20144.242%20346.143%20144.282%20346.263%20144.282%20346.344%20144.362%20346.464%20144.402%20347.025%20144.683%20348.509%20146.688%20348.509%20149.616%20348.509%20153.947%20346.223%20154.549%20346.023%20154.629%20344.66%20154.629%20343.457%20155.552%20343.096%20156.874%20339.807%20169.425%20330.063%20182.138%20317.913%20182.138%20305.763%20182.138%20295.938%20169.105%20292.69%20156.874%20292.33%20155.55%20291.447%20154.668%20290.083%20154.668%20289.602%20154.588%20287.316%20153.987%20287.316%20149.656%20287.316%20146.808%20288.719%20144.803%20289.321%20144.483%20289.441%20144.483%20289.522%20144.403%20289.642%20144.362%20289.803%20144.322%20289.963%20144.242%20290.124%20144.161%20290.325%20144.041%20290.525%20143.921%20290.685%20143.801%20290.805%20143.721%20290.886%20143.6%20291.006%20143.521%20291.167%20143.319%20291.287%20143.16%20291.407%20142.919%20291.487%20142.799%20291.527%20142.678%20291.568%20142.558%20291.647%20142.318%20291.688%20142.077%20291.728%20141.796%20291.728%20141.716%20291.769%20141.635%20291.769%20141.556%20291.769%20125.156%20302.997%20112.805%20317.913%20112.805ZM135.499%20327.94C134.937%20328.943%20133.935%20329.504%20132.851%20329.504%20132.37%20329.504%20131.889%20329.384%20131.408%20329.144%20108.43%20316.713%2089.1824%20298.307%2075.789%20275.891%2074.9469%20274.447%2075.3883%20272.603%2076.8319%20271.761%2078.2755%20270.919%2080.1201%20271.36%2080.9619%20272.804%2093.7932%20294.298%20112.241%20311.942%20134.295%20323.851%20135.738%20324.653%20136.3%20326.458%20135.499%20327.941ZM325.172%20276.211C311.818%20298.427%20292.691%20316.712%20269.874%20329.063%20269.433%20329.303%20268.912%20329.423%20268.43%20329.423%20267.348%20329.423%20266.345%20328.862%20265.783%20327.859%20264.981%20326.416%20265.543%20324.571%20266.986%20323.77%20288.84%20311.9%20307.166%20294.376%20319.998%20273.083%20320.84%20271.68%20322.685%20271.199%20324.128%20272.04%20325.532%20272.883%20326.013%20274.727%20325.171%20276.17ZM250.425%2069.5357C251.027%2067.9718%20252.79%2067.25%20254.315%2067.8518%20273.442%2075.4712%20290.405%2086.8198%20304.761%20101.616%20305.924%20102.82%20305.883%20104.703%20304.681%20105.866%20304.08%20106.428%20303.358%20106.708%20302.597%20106.708%20301.834%20106.708%20301.033%20106.387%20300.431%20105.785%20286.636%2091.59%20270.397%2080.7229%20252.071%2073.4247%20250.547%2072.8229%20249.785%2071.0595%20250.387%2069.5347ZM95.3985%20106.829C94.1949%20105.666%2094.1558%20103.781%2095.2786%20102.578%20109.474%2087.6609%20127.078%2075.7512%20146.125%2068.0924%20147.649%2067.4906%20149.413%2068.2124%20150.056%2069.7763%20150.698%2071.2998%20149.936%2073.0645%20148.372%2073.7068%20130.126%2081.0454%20113.284%2092.514%2099.6505%20106.789%2099.0486%20107.391%2098.247%20107.712%2097.4847%20107.712%2096.7225%20107.712%2096.0007%20107.432%2095.4002%20106.87Z'%20fill%3D'%23539DCF'%2F%3E%3C%2Fg%3E%3C%2Fsvg%3E"/>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3"/>
          <a:stretch>
            <a:fillRect/>
          </a:stretch>
        </p:blipFill>
        <p:spPr>
          <a:xfrm>
            <a:off x="1287623" y="1587939"/>
            <a:ext cx="6540761" cy="408797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2145705411">
    <p:spTree>
      <p:nvGrpSpPr>
        <p:cNvPr id="1" name=""/>
        <p:cNvGrpSpPr/>
        <p:nvPr/>
      </p:nvGrpSpPr>
      <p:grpSpPr>
        <a:xfrm>
          <a:off x="0" y="0"/>
          <a:ext cx="0" cy="0"/>
          <a:chOff x="0" y="0"/>
          <a:chExt cx="0" cy="0"/>
        </a:xfrm>
      </p:grpSpPr>
      <p:sp>
        <p:nvSpPr>
          <p:cNvPr id="2" name="Title 2"/>
          <p:cNvSpPr txBox="1">
            <a:spLocks noGrp="1"/>
          </p:cNvSpPr>
          <p:nvPr>
            <p:ph type="title"/>
          </p:nvPr>
        </p:nvSpPr>
        <p:spPr>
          <a:xfrm>
            <a:off x="855814" y="624462"/>
            <a:ext cx="9976341" cy="1151074"/>
          </a:xfrm>
          <a:prstGeom prst="rect">
            <a:avLst/>
          </a:prstGeom>
          <a:noFill/>
          <a:ln>
            <a:noFill/>
          </a:ln>
        </p:spPr>
        <p:txBody>
          <a:bodyPr vert="horz" wrap="square" lIns="91421" tIns="45701" rIns="91421" bIns="45701" anchor="ctr" anchorCtr="0" compatLnSpc="1">
            <a:noAutofit/>
          </a:bodyPr>
          <a:lstStyle/>
          <a:p>
            <a:pPr lvl="0"/>
            <a:r>
              <a:rPr lang="en-US" b="0" dirty="0">
                <a:latin typeface="League Gothic" pitchFamily="2"/>
              </a:rPr>
              <a:t>Costs vs. Wages </a:t>
            </a:r>
            <a:br>
              <a:rPr lang="en-US" b="0" dirty="0">
                <a:latin typeface="League Gothic" pitchFamily="2"/>
              </a:rPr>
            </a:br>
            <a:r>
              <a:rPr lang="en-US" b="0" dirty="0">
                <a:latin typeface="League Gothic" pitchFamily="2"/>
              </a:rPr>
              <a:t>and Assistance</a:t>
            </a:r>
          </a:p>
        </p:txBody>
      </p:sp>
      <p:sp>
        <p:nvSpPr>
          <p:cNvPr id="3" name="Content Placeholder 1"/>
          <p:cNvSpPr txBox="1"/>
          <p:nvPr/>
        </p:nvSpPr>
        <p:spPr>
          <a:xfrm>
            <a:off x="855814" y="2116589"/>
            <a:ext cx="4274920" cy="2993306"/>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0" cap="none" spc="0" baseline="0" dirty="0">
                <a:solidFill>
                  <a:srgbClr val="221E1F"/>
                </a:solidFill>
                <a:uFillTx/>
                <a:latin typeface="Arial"/>
                <a:ea typeface="Arial"/>
                <a:cs typeface="Arial"/>
              </a:rPr>
              <a:t>Family of four with two children and two adults working full-time as a cashier and a retail salesperson</a:t>
            </a:r>
            <a:br>
              <a:rPr lang="en-US" sz="2400" b="0" i="0" u="none" strike="noStrike" kern="0" cap="none" spc="0" baseline="0" dirty="0">
                <a:solidFill>
                  <a:srgbClr val="221E1F"/>
                </a:solidFill>
                <a:uFillTx/>
                <a:latin typeface="Arial"/>
                <a:ea typeface="Arial"/>
                <a:cs typeface="Arial"/>
              </a:rPr>
            </a:br>
            <a:endParaRPr lang="en-US" sz="2400" b="0" i="0" u="none" strike="noStrike" kern="0" cap="none" spc="0" baseline="0" dirty="0">
              <a:solidFill>
                <a:srgbClr val="221E1F"/>
              </a:solidFill>
              <a:uFillTx/>
              <a:latin typeface="Arial"/>
              <a:ea typeface="Arial"/>
              <a:cs typeface="Arial"/>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0" cap="none" spc="0" baseline="0" dirty="0">
                <a:solidFill>
                  <a:srgbClr val="221E1F"/>
                </a:solidFill>
                <a:uFillTx/>
                <a:latin typeface="Arial"/>
                <a:ea typeface="Arial"/>
                <a:cs typeface="Arial"/>
              </a:rPr>
              <a:t>Annual income fell short </a:t>
            </a:r>
            <a:br>
              <a:rPr lang="en-US" sz="2400" b="0" i="0" u="none" strike="noStrike" kern="0" cap="none" spc="0" baseline="0" dirty="0">
                <a:solidFill>
                  <a:srgbClr val="221E1F"/>
                </a:solidFill>
                <a:uFillTx/>
                <a:latin typeface="Arial"/>
                <a:ea typeface="Arial"/>
                <a:cs typeface="Arial"/>
              </a:rPr>
            </a:br>
            <a:r>
              <a:rPr lang="en-US" sz="2400" b="0" i="0" u="none" strike="noStrike" kern="0" cap="none" spc="0" baseline="0" dirty="0">
                <a:solidFill>
                  <a:srgbClr val="221E1F"/>
                </a:solidFill>
                <a:uFillTx/>
                <a:latin typeface="Arial"/>
                <a:ea typeface="Arial"/>
                <a:cs typeface="Arial"/>
              </a:rPr>
              <a:t>by </a:t>
            </a:r>
            <a:r>
              <a:rPr lang="en-US" sz="2400" b="1" i="0" u="none" strike="noStrike" kern="0" cap="none" spc="0" baseline="0" dirty="0">
                <a:solidFill>
                  <a:srgbClr val="221E1F"/>
                </a:solidFill>
                <a:uFillTx/>
                <a:latin typeface="Arial"/>
                <a:ea typeface="Arial"/>
                <a:cs typeface="Arial"/>
              </a:rPr>
              <a:t>$9,060</a:t>
            </a:r>
            <a:r>
              <a:rPr lang="en-US" sz="2400" b="0" i="0" u="none" strike="noStrike" kern="0" cap="none" spc="0" baseline="0" dirty="0">
                <a:solidFill>
                  <a:srgbClr val="221E1F"/>
                </a:solidFill>
                <a:uFillTx/>
                <a:latin typeface="Arial"/>
                <a:ea typeface="Arial"/>
                <a:cs typeface="Arial"/>
              </a:rPr>
              <a:t>, or 14% of their income, even with the temporarily expanded </a:t>
            </a:r>
            <a:br>
              <a:rPr lang="en-US" sz="2400" b="0" i="0" u="none" strike="noStrike" kern="0" cap="none" spc="0" baseline="0" dirty="0">
                <a:solidFill>
                  <a:srgbClr val="221E1F"/>
                </a:solidFill>
                <a:uFillTx/>
                <a:latin typeface="Arial"/>
                <a:ea typeface="Arial"/>
                <a:cs typeface="Arial"/>
              </a:rPr>
            </a:br>
            <a:r>
              <a:rPr lang="en-US" sz="2400" b="0" i="0" u="none" strike="noStrike" kern="0" cap="none" spc="0" baseline="0" dirty="0">
                <a:solidFill>
                  <a:srgbClr val="221E1F"/>
                </a:solidFill>
                <a:uFillTx/>
                <a:latin typeface="Arial"/>
                <a:ea typeface="Arial"/>
                <a:cs typeface="Arial"/>
              </a:rPr>
              <a:t>credits and payments available to them</a:t>
            </a:r>
            <a:endParaRPr lang="en-US" sz="2400" b="0" i="0" u="none" strike="noStrike" kern="0" cap="none" spc="0" baseline="0" dirty="0">
              <a:solidFill>
                <a:srgbClr val="000000"/>
              </a:solidFill>
              <a:uFillTx/>
              <a:latin typeface="Arial"/>
              <a:ea typeface="Arial"/>
              <a:cs typeface="Arial" pitchFamily="34"/>
            </a:endParaRPr>
          </a:p>
        </p:txBody>
      </p:sp>
      <p:pic>
        <p:nvPicPr>
          <p:cNvPr id="4" name="Picture 5" descr="A graph of a number of children and adults&#10;&#10;Description automatically generated with medium confidence"/>
          <p:cNvPicPr>
            <a:picLocks noChangeAspect="1"/>
          </p:cNvPicPr>
          <p:nvPr/>
        </p:nvPicPr>
        <p:blipFill>
          <a:blip r:embed="rId3"/>
          <a:srcRect l="3861" t="8534" r="2818" b="11105"/>
          <a:stretch>
            <a:fillRect/>
          </a:stretch>
        </p:blipFill>
        <p:spPr>
          <a:xfrm>
            <a:off x="5130725" y="183465"/>
            <a:ext cx="6866202" cy="6491069"/>
          </a:xfrm>
          <a:prstGeom prst="rect">
            <a:avLst/>
          </a:prstGeom>
          <a:noFill/>
          <a:ln cap="flat">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2145705297">
    <p:spTree>
      <p:nvGrpSpPr>
        <p:cNvPr id="1" name=""/>
        <p:cNvGrpSpPr/>
        <p:nvPr/>
      </p:nvGrpSpPr>
      <p:grpSpPr>
        <a:xfrm>
          <a:off x="0" y="0"/>
          <a:ext cx="0" cy="0"/>
          <a:chOff x="0" y="0"/>
          <a:chExt cx="0" cy="0"/>
        </a:xfrm>
      </p:grpSpPr>
      <p:sp>
        <p:nvSpPr>
          <p:cNvPr id="2" name="Content Placeholder 1"/>
          <p:cNvSpPr txBox="1">
            <a:spLocks noGrp="1"/>
          </p:cNvSpPr>
          <p:nvPr>
            <p:ph type="body" idx="4294967295"/>
          </p:nvPr>
        </p:nvSpPr>
        <p:spPr>
          <a:xfrm>
            <a:off x="929707" y="1377232"/>
            <a:ext cx="6100831" cy="4937842"/>
          </a:xfrm>
        </p:spPr>
        <p:txBody>
          <a:bodyPr lIns="91440" tIns="45720" rIns="91440" bIns="45720">
            <a:noAutofit/>
          </a:bodyPr>
          <a:lstStyle/>
          <a:p>
            <a:pPr marL="342900" lvl="0" indent="-342900">
              <a:lnSpc>
                <a:spcPct val="110000"/>
              </a:lnSpc>
              <a:spcBef>
                <a:spcPts val="0"/>
              </a:spcBef>
              <a:spcAft>
                <a:spcPts val="600"/>
              </a:spcAft>
              <a:buFont typeface="Arial" pitchFamily="34"/>
            </a:pPr>
            <a:r>
              <a:rPr lang="en-US" sz="2400" dirty="0">
                <a:latin typeface="Arial" pitchFamily="34"/>
                <a:cs typeface="Arial" pitchFamily="34"/>
              </a:rPr>
              <a:t>In every state, at least one-third of households could not afford the </a:t>
            </a:r>
            <a:br>
              <a:rPr lang="en-US" sz="2400" dirty="0">
                <a:latin typeface="Arial" pitchFamily="34"/>
                <a:cs typeface="Arial" pitchFamily="34"/>
              </a:rPr>
            </a:br>
            <a:r>
              <a:rPr lang="en-US" sz="2400" dirty="0">
                <a:latin typeface="Arial" pitchFamily="34"/>
                <a:cs typeface="Arial" pitchFamily="34"/>
              </a:rPr>
              <a:t>basics in 2021</a:t>
            </a:r>
          </a:p>
          <a:p>
            <a:pPr marL="342900" lvl="0" indent="-342900">
              <a:lnSpc>
                <a:spcPct val="110000"/>
              </a:lnSpc>
              <a:spcBef>
                <a:spcPts val="0"/>
              </a:spcBef>
              <a:spcAft>
                <a:spcPts val="600"/>
              </a:spcAft>
              <a:buFont typeface="Arial" pitchFamily="34"/>
            </a:pPr>
            <a:r>
              <a:rPr lang="en-US" sz="2400" dirty="0">
                <a:latin typeface="Arial" pitchFamily="34"/>
                <a:cs typeface="Arial" pitchFamily="34"/>
              </a:rPr>
              <a:t>Range from 32% below the ALICE Threshold in AK to 52% in MS</a:t>
            </a:r>
          </a:p>
          <a:p>
            <a:pPr marL="342900" lvl="0" indent="-342900">
              <a:lnSpc>
                <a:spcPct val="110000"/>
              </a:lnSpc>
              <a:spcBef>
                <a:spcPts val="0"/>
              </a:spcBef>
              <a:spcAft>
                <a:spcPts val="600"/>
              </a:spcAft>
              <a:buFont typeface="Arial" pitchFamily="34"/>
            </a:pPr>
            <a:r>
              <a:rPr lang="en-US" sz="2400" dirty="0">
                <a:solidFill>
                  <a:srgbClr val="EE4638"/>
                </a:solidFill>
                <a:latin typeface="Arial" pitchFamily="34"/>
                <a:cs typeface="Arial" pitchFamily="34"/>
              </a:rPr>
              <a:t>GA ranks #47</a:t>
            </a:r>
          </a:p>
          <a:p>
            <a:pPr marL="342900" lvl="0" indent="-342900">
              <a:lnSpc>
                <a:spcPct val="110000"/>
              </a:lnSpc>
              <a:spcBef>
                <a:spcPts val="0"/>
              </a:spcBef>
              <a:spcAft>
                <a:spcPts val="600"/>
              </a:spcAft>
              <a:buFont typeface="Arial" pitchFamily="34"/>
            </a:pPr>
            <a:r>
              <a:rPr lang="en-US" sz="2400" dirty="0">
                <a:latin typeface="Arial" pitchFamily="34"/>
                <a:cs typeface="Arial" pitchFamily="34"/>
              </a:rPr>
              <a:t>Below ALICE Threshold by region: </a:t>
            </a:r>
          </a:p>
          <a:p>
            <a:pPr marL="800100" lvl="1" indent="-342900">
              <a:lnSpc>
                <a:spcPct val="110000"/>
              </a:lnSpc>
              <a:spcBef>
                <a:spcPts val="0"/>
              </a:spcBef>
              <a:spcAft>
                <a:spcPts val="600"/>
              </a:spcAft>
              <a:buClr>
                <a:srgbClr val="005191"/>
              </a:buClr>
              <a:buSzPts val="2400"/>
              <a:buFont typeface="Arial" pitchFamily="34"/>
            </a:pPr>
            <a:r>
              <a:rPr lang="en-US" sz="2200" kern="0" dirty="0">
                <a:solidFill>
                  <a:srgbClr val="000000"/>
                </a:solidFill>
                <a:latin typeface="Arial" pitchFamily="34"/>
                <a:cs typeface="Arial" pitchFamily="34"/>
              </a:rPr>
              <a:t>Midwest: 37% </a:t>
            </a:r>
          </a:p>
          <a:p>
            <a:pPr marL="800100" lvl="1" indent="-342900">
              <a:lnSpc>
                <a:spcPct val="110000"/>
              </a:lnSpc>
              <a:spcBef>
                <a:spcPts val="0"/>
              </a:spcBef>
              <a:spcAft>
                <a:spcPts val="600"/>
              </a:spcAft>
              <a:buClr>
                <a:srgbClr val="005191"/>
              </a:buClr>
              <a:buSzPts val="2400"/>
              <a:buFont typeface="Arial" pitchFamily="34"/>
            </a:pPr>
            <a:r>
              <a:rPr lang="en-US" sz="2200" kern="0" dirty="0">
                <a:solidFill>
                  <a:srgbClr val="000000"/>
                </a:solidFill>
                <a:latin typeface="Arial" pitchFamily="34"/>
                <a:cs typeface="Arial" pitchFamily="34"/>
              </a:rPr>
              <a:t>Northeast: 39%</a:t>
            </a:r>
          </a:p>
          <a:p>
            <a:pPr marL="800100" lvl="1" indent="-342900">
              <a:lnSpc>
                <a:spcPct val="110000"/>
              </a:lnSpc>
              <a:spcBef>
                <a:spcPts val="0"/>
              </a:spcBef>
              <a:spcAft>
                <a:spcPts val="600"/>
              </a:spcAft>
              <a:buClr>
                <a:srgbClr val="005191"/>
              </a:buClr>
              <a:buSzPts val="2400"/>
              <a:buFont typeface="Arial" pitchFamily="34"/>
            </a:pPr>
            <a:r>
              <a:rPr lang="en-US" sz="2200" kern="0" dirty="0">
                <a:solidFill>
                  <a:srgbClr val="000000"/>
                </a:solidFill>
                <a:latin typeface="Arial" pitchFamily="34"/>
                <a:cs typeface="Arial" pitchFamily="34"/>
              </a:rPr>
              <a:t>West: 40%</a:t>
            </a:r>
          </a:p>
          <a:p>
            <a:pPr marL="800100" lvl="1" indent="-342900">
              <a:lnSpc>
                <a:spcPct val="110000"/>
              </a:lnSpc>
              <a:spcBef>
                <a:spcPts val="0"/>
              </a:spcBef>
              <a:spcAft>
                <a:spcPts val="600"/>
              </a:spcAft>
              <a:buClr>
                <a:srgbClr val="005191"/>
              </a:buClr>
              <a:buSzPts val="2400"/>
              <a:buFont typeface="Arial" pitchFamily="34"/>
            </a:pPr>
            <a:r>
              <a:rPr lang="en-US" sz="2200" kern="0" dirty="0">
                <a:solidFill>
                  <a:srgbClr val="000000"/>
                </a:solidFill>
                <a:latin typeface="Arial" pitchFamily="34"/>
                <a:cs typeface="Arial" pitchFamily="34"/>
              </a:rPr>
              <a:t>South: 45% </a:t>
            </a:r>
          </a:p>
          <a:p>
            <a:pPr marL="342900" lvl="0" indent="-342900">
              <a:lnSpc>
                <a:spcPct val="110000"/>
              </a:lnSpc>
              <a:spcBef>
                <a:spcPts val="0"/>
              </a:spcBef>
              <a:spcAft>
                <a:spcPts val="600"/>
              </a:spcAft>
              <a:buFont typeface="Arial" pitchFamily="34"/>
            </a:pPr>
            <a:endParaRPr lang="en-US" sz="2000" dirty="0">
              <a:latin typeface="Arial" pitchFamily="34"/>
              <a:cs typeface="Arial" pitchFamily="34"/>
            </a:endParaRPr>
          </a:p>
          <a:p>
            <a:pPr marL="0" lvl="0" indent="0">
              <a:lnSpc>
                <a:spcPct val="110000"/>
              </a:lnSpc>
              <a:spcBef>
                <a:spcPts val="0"/>
              </a:spcBef>
              <a:spcAft>
                <a:spcPts val="600"/>
              </a:spcAft>
              <a:buNone/>
            </a:pPr>
            <a:endParaRPr lang="en-US" sz="2000" dirty="0">
              <a:latin typeface="Arial" pitchFamily="34"/>
              <a:cs typeface="Arial" pitchFamily="34"/>
            </a:endParaRPr>
          </a:p>
        </p:txBody>
      </p:sp>
      <p:sp>
        <p:nvSpPr>
          <p:cNvPr id="3" name="Title 3"/>
          <p:cNvSpPr txBox="1"/>
          <p:nvPr/>
        </p:nvSpPr>
        <p:spPr>
          <a:xfrm>
            <a:off x="914400" y="365129"/>
            <a:ext cx="10515600" cy="861017"/>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4800" b="0" i="0" u="none" strike="noStrike" kern="1200" cap="none" spc="0" baseline="0" dirty="0">
                <a:solidFill>
                  <a:srgbClr val="005191"/>
                </a:solidFill>
                <a:uFillTx/>
                <a:latin typeface="League Gothic" pitchFamily="50"/>
                <a:ea typeface="Arial"/>
                <a:cs typeface="Arial"/>
              </a:rPr>
              <a:t>How Does Georgia Compare?</a:t>
            </a:r>
            <a:endParaRPr lang="en-US" sz="4800" b="0" i="0" u="none" strike="noStrike" kern="1200" cap="none" spc="0" baseline="0" dirty="0">
              <a:solidFill>
                <a:srgbClr val="FF0000"/>
              </a:solidFill>
              <a:uFillTx/>
              <a:latin typeface="League Gothic" pitchFamily="50"/>
              <a:ea typeface="Arial"/>
              <a:cs typeface="Arial"/>
            </a:endParaRPr>
          </a:p>
        </p:txBody>
      </p:sp>
      <p:pic>
        <p:nvPicPr>
          <p:cNvPr id="4" name="Picture 9"/>
          <p:cNvPicPr>
            <a:picLocks noChangeAspect="1"/>
          </p:cNvPicPr>
          <p:nvPr/>
        </p:nvPicPr>
        <p:blipFill>
          <a:blip r:embed="rId3"/>
          <a:srcRect l="7611" b="12219"/>
          <a:stretch>
            <a:fillRect/>
          </a:stretch>
        </p:blipFill>
        <p:spPr>
          <a:xfrm>
            <a:off x="6472982" y="1377232"/>
            <a:ext cx="5585639" cy="3685425"/>
          </a:xfrm>
          <a:prstGeom prst="rect">
            <a:avLst/>
          </a:prstGeom>
          <a:noFill/>
          <a:ln cap="flat">
            <a:noFill/>
          </a:ln>
        </p:spPr>
      </p:pic>
      <p:pic>
        <p:nvPicPr>
          <p:cNvPr id="5" name="Picture 3"/>
          <p:cNvPicPr>
            <a:picLocks noChangeAspect="1"/>
          </p:cNvPicPr>
          <p:nvPr/>
        </p:nvPicPr>
        <p:blipFill>
          <a:blip r:embed="rId4"/>
          <a:stretch>
            <a:fillRect/>
          </a:stretch>
        </p:blipFill>
        <p:spPr>
          <a:xfrm>
            <a:off x="7334091" y="5062657"/>
            <a:ext cx="3863431" cy="641168"/>
          </a:xfrm>
          <a:prstGeom prst="rect">
            <a:avLst/>
          </a:prstGeom>
          <a:noFill/>
          <a:ln cap="flat">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2145705397">
    <p:spTree>
      <p:nvGrpSpPr>
        <p:cNvPr id="1" name=""/>
        <p:cNvGrpSpPr/>
        <p:nvPr/>
      </p:nvGrpSpPr>
      <p:grpSpPr>
        <a:xfrm>
          <a:off x="0" y="0"/>
          <a:ext cx="0" cy="0"/>
          <a:chOff x="0" y="0"/>
          <a:chExt cx="0" cy="0"/>
        </a:xfrm>
      </p:grpSpPr>
      <p:sp>
        <p:nvSpPr>
          <p:cNvPr id="2" name="Title 2"/>
          <p:cNvSpPr txBox="1"/>
          <p:nvPr/>
        </p:nvSpPr>
        <p:spPr>
          <a:xfrm>
            <a:off x="914400" y="267900"/>
            <a:ext cx="10981029" cy="1151074"/>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800" b="0" i="0" u="none" strike="noStrike" kern="0" cap="none" spc="0" baseline="0" dirty="0">
                <a:solidFill>
                  <a:srgbClr val="004E95"/>
                </a:solidFill>
                <a:uFillTx/>
                <a:latin typeface="League Gothic" pitchFamily="50"/>
                <a:ea typeface="Arial"/>
                <a:cs typeface="Arial"/>
              </a:rPr>
              <a:t>ALICE in Action</a:t>
            </a:r>
          </a:p>
        </p:txBody>
      </p:sp>
      <p:sp>
        <p:nvSpPr>
          <p:cNvPr id="3" name="TextBox 7"/>
          <p:cNvSpPr txBox="1"/>
          <p:nvPr/>
        </p:nvSpPr>
        <p:spPr>
          <a:xfrm>
            <a:off x="1108097" y="5790575"/>
            <a:ext cx="4903040"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1" i="0" u="none" strike="noStrike" kern="0" cap="none" spc="0" baseline="0">
                <a:solidFill>
                  <a:srgbClr val="21246C"/>
                </a:solidFill>
                <a:uFillTx/>
                <a:latin typeface="Arial" pitchFamily="34"/>
                <a:ea typeface="Arial"/>
                <a:cs typeface="Arial" pitchFamily="34"/>
              </a:rPr>
              <a:t>UnitedForALICE.org/ALICE-in-Action</a:t>
            </a:r>
          </a:p>
        </p:txBody>
      </p:sp>
      <p:pic>
        <p:nvPicPr>
          <p:cNvPr id="4" name="Picture 8"/>
          <p:cNvPicPr>
            <a:picLocks noChangeAspect="1"/>
          </p:cNvPicPr>
          <p:nvPr/>
        </p:nvPicPr>
        <p:blipFill>
          <a:blip r:embed="rId2"/>
          <a:stretch>
            <a:fillRect/>
          </a:stretch>
        </p:blipFill>
        <p:spPr>
          <a:xfrm>
            <a:off x="1018897" y="1521378"/>
            <a:ext cx="5995848" cy="4017279"/>
          </a:xfrm>
          <a:prstGeom prst="rect">
            <a:avLst/>
          </a:prstGeom>
          <a:noFill/>
          <a:ln cap="flat">
            <a:noFill/>
          </a:ln>
        </p:spPr>
      </p:pic>
      <p:pic>
        <p:nvPicPr>
          <p:cNvPr id="5" name="Picture 2"/>
          <p:cNvPicPr>
            <a:picLocks noChangeAspect="1"/>
          </p:cNvPicPr>
          <p:nvPr/>
        </p:nvPicPr>
        <p:blipFill>
          <a:blip r:embed="rId3"/>
          <a:stretch>
            <a:fillRect/>
          </a:stretch>
        </p:blipFill>
        <p:spPr>
          <a:xfrm>
            <a:off x="7851422" y="843442"/>
            <a:ext cx="2288121" cy="4947141"/>
          </a:xfrm>
          <a:prstGeom prst="rect">
            <a:avLst/>
          </a:prstGeom>
          <a:noFill/>
          <a:ln cap="flat">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p:nvPr/>
        </p:nvSpPr>
        <p:spPr>
          <a:xfrm>
            <a:off x="914400" y="267900"/>
            <a:ext cx="10981029" cy="1151074"/>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800" b="0" i="0" u="none" strike="noStrike" kern="0" cap="none" spc="0" baseline="0" dirty="0">
                <a:solidFill>
                  <a:srgbClr val="004E95"/>
                </a:solidFill>
                <a:uFillTx/>
                <a:latin typeface="League Gothic" pitchFamily="50"/>
                <a:ea typeface="Arial"/>
                <a:cs typeface="Arial"/>
              </a:rPr>
              <a:t>Success </a:t>
            </a:r>
            <a:r>
              <a:rPr lang="en-US" sz="4800" kern="0" dirty="0">
                <a:solidFill>
                  <a:srgbClr val="004E95"/>
                </a:solidFill>
                <a:latin typeface="League Gothic" pitchFamily="50"/>
                <a:ea typeface="Arial"/>
                <a:cs typeface="Arial"/>
              </a:rPr>
              <a:t>Stories and </a:t>
            </a:r>
            <a:r>
              <a:rPr lang="en-US" sz="4800" b="0" i="0" u="none" strike="noStrike" kern="0" cap="none" spc="0" baseline="0" dirty="0">
                <a:solidFill>
                  <a:srgbClr val="004E95"/>
                </a:solidFill>
                <a:uFillTx/>
                <a:latin typeface="League Gothic" pitchFamily="50"/>
                <a:ea typeface="Arial"/>
                <a:cs typeface="Arial"/>
              </a:rPr>
              <a:t>ALICE in Action</a:t>
            </a:r>
          </a:p>
        </p:txBody>
      </p:sp>
      <p:sp>
        <p:nvSpPr>
          <p:cNvPr id="3" name="TextBox 7"/>
          <p:cNvSpPr txBox="1"/>
          <p:nvPr/>
        </p:nvSpPr>
        <p:spPr>
          <a:xfrm>
            <a:off x="1108097" y="6042502"/>
            <a:ext cx="4903040"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1" i="0" u="none" strike="noStrike" kern="0" cap="none" spc="0" baseline="0" dirty="0">
                <a:solidFill>
                  <a:srgbClr val="21246C"/>
                </a:solidFill>
                <a:uFillTx/>
                <a:latin typeface="Arial" pitchFamily="34"/>
                <a:ea typeface="Arial"/>
                <a:cs typeface="Arial" pitchFamily="34"/>
              </a:rPr>
              <a:t>UnitedForALICE.org/ALICE-in-Action</a:t>
            </a:r>
          </a:p>
        </p:txBody>
      </p:sp>
      <p:sp>
        <p:nvSpPr>
          <p:cNvPr id="6" name="TextBox 5"/>
          <p:cNvSpPr txBox="1"/>
          <p:nvPr/>
        </p:nvSpPr>
        <p:spPr>
          <a:xfrm>
            <a:off x="1108097" y="1418974"/>
            <a:ext cx="10340564" cy="4524315"/>
          </a:xfrm>
          <a:prstGeom prst="rect">
            <a:avLst/>
          </a:prstGeom>
          <a:noFill/>
        </p:spPr>
        <p:txBody>
          <a:bodyPr wrap="square" rtlCol="0">
            <a:spAutoFit/>
          </a:bodyPr>
          <a:lstStyle/>
          <a:p>
            <a:pPr marL="285750" indent="-285750">
              <a:buFont typeface="Arial" panose="020B0604020202020204" pitchFamily="34" charset="0"/>
              <a:buChar char="•"/>
            </a:pPr>
            <a:r>
              <a:rPr lang="en-US" sz="3600" dirty="0"/>
              <a:t>Medical Debt</a:t>
            </a:r>
          </a:p>
          <a:p>
            <a:pPr marL="285750" indent="-285750">
              <a:buFont typeface="Arial" panose="020B0604020202020204" pitchFamily="34" charset="0"/>
              <a:buChar char="•"/>
            </a:pPr>
            <a:r>
              <a:rPr lang="en-US" sz="3600" dirty="0"/>
              <a:t>Volunteer Income Tax Assistance (VITA)</a:t>
            </a:r>
          </a:p>
          <a:p>
            <a:pPr marL="285750" indent="-285750">
              <a:buFont typeface="Arial" panose="020B0604020202020204" pitchFamily="34" charset="0"/>
              <a:buChar char="•"/>
            </a:pPr>
            <a:r>
              <a:rPr lang="en-US" sz="3600" dirty="0"/>
              <a:t>Technology accessibility </a:t>
            </a:r>
          </a:p>
          <a:p>
            <a:pPr marL="285750" indent="-285750">
              <a:buFont typeface="Arial" panose="020B0604020202020204" pitchFamily="34" charset="0"/>
              <a:buChar char="•"/>
            </a:pPr>
            <a:r>
              <a:rPr lang="en-US" sz="3600" dirty="0"/>
              <a:t>Federal Reserve Bank of Atlanta</a:t>
            </a:r>
          </a:p>
          <a:p>
            <a:r>
              <a:rPr lang="en-US" sz="3600" dirty="0"/>
              <a:t>     Benefits CLIFF Tool </a:t>
            </a:r>
            <a:r>
              <a:rPr lang="en-US" sz="2400" dirty="0"/>
              <a:t>(Career Ladder Identifier &amp; Financial Forecaster)</a:t>
            </a:r>
          </a:p>
          <a:p>
            <a:pPr marL="285750" indent="-285750">
              <a:buFont typeface="Arial" panose="020B0604020202020204" pitchFamily="34" charset="0"/>
              <a:buChar char="•"/>
            </a:pPr>
            <a:r>
              <a:rPr lang="en-US" sz="3600" dirty="0"/>
              <a:t>Nurse’s Pantry</a:t>
            </a:r>
          </a:p>
          <a:p>
            <a:pPr marL="285750" indent="-285750">
              <a:buFont typeface="Arial" panose="020B0604020202020204" pitchFamily="34" charset="0"/>
              <a:buChar char="•"/>
            </a:pPr>
            <a:r>
              <a:rPr lang="en-US" sz="3600" dirty="0"/>
              <a:t>ALICE Lives Here/Community Roundtables</a:t>
            </a:r>
          </a:p>
          <a:p>
            <a:pPr marL="285750" indent="-285750">
              <a:buFont typeface="Arial" panose="020B0604020202020204" pitchFamily="34" charset="0"/>
              <a:buChar char="•"/>
            </a:pPr>
            <a:r>
              <a:rPr lang="en-US" sz="3600" dirty="0"/>
              <a:t>Adjusted Funding Priorities</a:t>
            </a:r>
          </a:p>
        </p:txBody>
      </p:sp>
    </p:spTree>
    <p:extLst>
      <p:ext uri="{BB962C8B-B14F-4D97-AF65-F5344CB8AC3E}">
        <p14:creationId xmlns:p14="http://schemas.microsoft.com/office/powerpoint/2010/main" val="2934487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5198670" y="3750649"/>
            <a:ext cx="1794660" cy="1794660"/>
            <a:chOff x="0" y="0"/>
            <a:chExt cx="812800" cy="812800"/>
          </a:xfrm>
        </p:grpSpPr>
        <p:sp>
          <p:nvSpPr>
            <p:cNvPr id="4" name="Freeform 4"/>
            <p:cNvSpPr/>
            <p:nvPr/>
          </p:nvSpPr>
          <p:spPr>
            <a:xfrm>
              <a:off x="0" y="0"/>
              <a:ext cx="812800" cy="812800"/>
            </a:xfrm>
            <a:custGeom>
              <a:avLst/>
              <a:gdLst/>
              <a:ahLst/>
              <a:cxnLst/>
              <a:rect l="l" t="t" r="r" b="b"/>
              <a:pathLst>
                <a:path w="812800" h="812800">
                  <a:moveTo>
                    <a:pt x="66146" y="0"/>
                  </a:moveTo>
                  <a:lnTo>
                    <a:pt x="746654" y="0"/>
                  </a:lnTo>
                  <a:cubicBezTo>
                    <a:pt x="783185" y="0"/>
                    <a:pt x="812800" y="29615"/>
                    <a:pt x="812800" y="66146"/>
                  </a:cubicBezTo>
                  <a:lnTo>
                    <a:pt x="812800" y="746654"/>
                  </a:lnTo>
                  <a:cubicBezTo>
                    <a:pt x="812800" y="783185"/>
                    <a:pt x="783185" y="812800"/>
                    <a:pt x="746654" y="812800"/>
                  </a:cubicBezTo>
                  <a:lnTo>
                    <a:pt x="66146" y="812800"/>
                  </a:lnTo>
                  <a:cubicBezTo>
                    <a:pt x="29615" y="812800"/>
                    <a:pt x="0" y="783185"/>
                    <a:pt x="0" y="746654"/>
                  </a:cubicBezTo>
                  <a:lnTo>
                    <a:pt x="0" y="66146"/>
                  </a:lnTo>
                  <a:cubicBezTo>
                    <a:pt x="0" y="29615"/>
                    <a:pt x="29615" y="0"/>
                    <a:pt x="66146" y="0"/>
                  </a:cubicBezTo>
                  <a:close/>
                </a:path>
              </a:pathLst>
            </a:custGeom>
            <a:blipFill>
              <a:blip r:embed="rId2"/>
              <a:stretch>
                <a:fillRect l="-12437" r="-12437"/>
              </a:stretch>
            </a:blipFill>
          </p:spPr>
          <p:txBody>
            <a:bodyPr/>
            <a:lstStyle/>
            <a:p>
              <a:pPr defTabSz="609630"/>
              <a:endParaRPr lang="en-US" sz="1200">
                <a:solidFill>
                  <a:prstClr val="black"/>
                </a:solidFill>
                <a:latin typeface="Calibri"/>
              </a:endParaRPr>
            </a:p>
          </p:txBody>
        </p:sp>
      </p:grpSp>
      <p:sp>
        <p:nvSpPr>
          <p:cNvPr id="5" name="TextBox 5"/>
          <p:cNvSpPr txBox="1"/>
          <p:nvPr/>
        </p:nvSpPr>
        <p:spPr>
          <a:xfrm>
            <a:off x="5078453" y="5784832"/>
            <a:ext cx="2035094" cy="896079"/>
          </a:xfrm>
          <a:prstGeom prst="rect">
            <a:avLst/>
          </a:prstGeom>
        </p:spPr>
        <p:txBody>
          <a:bodyPr lIns="0" tIns="0" rIns="0" bIns="0" rtlCol="0" anchor="t">
            <a:spAutoFit/>
          </a:bodyPr>
          <a:lstStyle/>
          <a:p>
            <a:pPr algn="ctr" defTabSz="609630">
              <a:lnSpc>
                <a:spcPts val="2380"/>
              </a:lnSpc>
            </a:pPr>
            <a:r>
              <a:rPr lang="en-US" sz="1700">
                <a:solidFill>
                  <a:srgbClr val="085CA8"/>
                </a:solidFill>
                <a:latin typeface="League Spartan"/>
              </a:rPr>
              <a:t>Brittany Burnett</a:t>
            </a:r>
          </a:p>
          <a:p>
            <a:pPr algn="ctr" defTabSz="609630">
              <a:lnSpc>
                <a:spcPts val="2380"/>
              </a:lnSpc>
            </a:pPr>
            <a:r>
              <a:rPr lang="en-US" sz="1700">
                <a:solidFill>
                  <a:srgbClr val="085CA8"/>
                </a:solidFill>
                <a:latin typeface="League Spartan"/>
              </a:rPr>
              <a:t>United Way of the CSRA</a:t>
            </a:r>
          </a:p>
        </p:txBody>
      </p:sp>
      <p:sp>
        <p:nvSpPr>
          <p:cNvPr id="6" name="TextBox 6"/>
          <p:cNvSpPr txBox="1"/>
          <p:nvPr/>
        </p:nvSpPr>
        <p:spPr>
          <a:xfrm>
            <a:off x="685800" y="2614672"/>
            <a:ext cx="10820400" cy="980397"/>
          </a:xfrm>
          <a:prstGeom prst="rect">
            <a:avLst/>
          </a:prstGeom>
        </p:spPr>
        <p:txBody>
          <a:bodyPr lIns="0" tIns="0" rIns="0" bIns="0" rtlCol="0" anchor="t">
            <a:spAutoFit/>
          </a:bodyPr>
          <a:lstStyle/>
          <a:p>
            <a:pPr algn="ctr" defTabSz="609630">
              <a:lnSpc>
                <a:spcPts val="3966"/>
              </a:lnSpc>
            </a:pPr>
            <a:r>
              <a:rPr lang="en-US" sz="2833">
                <a:solidFill>
                  <a:srgbClr val="085CA8"/>
                </a:solidFill>
                <a:latin typeface="League Spartan"/>
              </a:rPr>
              <a:t>From Data to Impact: Harnessing ALICE to Create Lasting Community Change</a:t>
            </a:r>
          </a:p>
        </p:txBody>
      </p:sp>
      <p:pic>
        <p:nvPicPr>
          <p:cNvPr id="7" name="Picture 6" descr="A black background with text and blue and green text&#10;&#10;Description automatically generated">
            <a:extLst>
              <a:ext uri="{FF2B5EF4-FFF2-40B4-BE49-F238E27FC236}">
                <a16:creationId xmlns:a16="http://schemas.microsoft.com/office/drawing/2014/main" id="{FA71053C-B020-3308-A0A9-5E8DD59B3C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0" y="-2203364"/>
            <a:ext cx="10630366" cy="754099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p:nvPr/>
        </p:nvSpPr>
        <p:spPr>
          <a:xfrm>
            <a:off x="914400" y="267900"/>
            <a:ext cx="10981029" cy="1151074"/>
          </a:xfrm>
          <a:prstGeom prst="rect">
            <a:avLst/>
          </a:prstGeom>
          <a:noFill/>
          <a:ln cap="flat">
            <a:noFill/>
          </a:ln>
        </p:spPr>
        <p:txBody>
          <a:bodyPr vert="horz" wrap="square" lIns="91440" tIns="45720" rIns="91440" bIns="45720" anchor="t" anchorCtr="0" compatLnSpc="1">
            <a:norm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800" kern="0" dirty="0">
                <a:solidFill>
                  <a:srgbClr val="004E95"/>
                </a:solidFill>
                <a:latin typeface="League Gothic" pitchFamily="50"/>
                <a:ea typeface="Arial"/>
                <a:cs typeface="Arial"/>
              </a:rPr>
              <a:t>How can YOU use ALICE data?  </a:t>
            </a:r>
            <a:endParaRPr lang="en-US" sz="4800" b="0" i="0" u="none" strike="noStrike" kern="0" cap="none" spc="0" baseline="0" dirty="0">
              <a:solidFill>
                <a:srgbClr val="004E95"/>
              </a:solidFill>
              <a:uFillTx/>
              <a:latin typeface="League Gothic" pitchFamily="50"/>
              <a:ea typeface="Arial"/>
              <a:cs typeface="Arial"/>
            </a:endParaRPr>
          </a:p>
        </p:txBody>
      </p:sp>
      <p:sp>
        <p:nvSpPr>
          <p:cNvPr id="6" name="TextBox 5"/>
          <p:cNvSpPr txBox="1"/>
          <p:nvPr/>
        </p:nvSpPr>
        <p:spPr>
          <a:xfrm>
            <a:off x="1059458" y="1204965"/>
            <a:ext cx="10175988" cy="1938992"/>
          </a:xfrm>
          <a:prstGeom prst="rect">
            <a:avLst/>
          </a:prstGeom>
          <a:noFill/>
        </p:spPr>
        <p:txBody>
          <a:bodyPr wrap="square" rtlCol="0">
            <a:spAutoFit/>
          </a:bodyPr>
          <a:lstStyle/>
          <a:p>
            <a:pPr marL="571500" indent="-571500">
              <a:buFont typeface="Arial" panose="020B0604020202020204" pitchFamily="34" charset="0"/>
              <a:buChar char="•"/>
            </a:pPr>
            <a:r>
              <a:rPr lang="en-US" sz="4000" dirty="0">
                <a:hlinkClick r:id="rId2"/>
              </a:rPr>
              <a:t>www.UnitedforALICE.org</a:t>
            </a:r>
            <a:r>
              <a:rPr lang="en-US" sz="4000" dirty="0"/>
              <a:t>  </a:t>
            </a:r>
          </a:p>
          <a:p>
            <a:pPr marL="1200150" lvl="2" indent="-285750">
              <a:buFont typeface="Arial" panose="020B0604020202020204" pitchFamily="34" charset="0"/>
              <a:buChar char="•"/>
            </a:pPr>
            <a:r>
              <a:rPr lang="en-US" sz="4000" dirty="0"/>
              <a:t>Interactive maps by county, zip code, subdivision, legislative district and more</a:t>
            </a:r>
          </a:p>
        </p:txBody>
      </p:sp>
      <p:pic>
        <p:nvPicPr>
          <p:cNvPr id="3" name="Picture 2"/>
          <p:cNvPicPr>
            <a:picLocks noChangeAspect="1"/>
          </p:cNvPicPr>
          <p:nvPr/>
        </p:nvPicPr>
        <p:blipFill>
          <a:blip r:embed="rId3"/>
          <a:stretch>
            <a:fillRect/>
          </a:stretch>
        </p:blipFill>
        <p:spPr>
          <a:xfrm>
            <a:off x="1964131" y="3233169"/>
            <a:ext cx="7433573" cy="3624831"/>
          </a:xfrm>
          <a:prstGeom prst="rect">
            <a:avLst/>
          </a:prstGeom>
        </p:spPr>
      </p:pic>
    </p:spTree>
    <p:extLst>
      <p:ext uri="{BB962C8B-B14F-4D97-AF65-F5344CB8AC3E}">
        <p14:creationId xmlns:p14="http://schemas.microsoft.com/office/powerpoint/2010/main" val="40970795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p:nvPr/>
        </p:nvSpPr>
        <p:spPr>
          <a:xfrm>
            <a:off x="914400" y="267900"/>
            <a:ext cx="10981029" cy="1151074"/>
          </a:xfrm>
          <a:prstGeom prst="rect">
            <a:avLst/>
          </a:prstGeom>
          <a:noFill/>
          <a:ln cap="flat">
            <a:noFill/>
          </a:ln>
        </p:spPr>
        <p:txBody>
          <a:bodyPr vert="horz" wrap="square" lIns="91440" tIns="45720" rIns="91440" bIns="45720" anchor="t" anchorCtr="0" compatLnSpc="1">
            <a:normAutofit/>
          </a:bodyPr>
          <a:lstStyle/>
          <a:p>
            <a:pPr lvl="0">
              <a:defRPr sz="1800" b="0" i="0" u="none" strike="noStrike" kern="0" cap="none" spc="0" baseline="0">
                <a:solidFill>
                  <a:srgbClr val="000000"/>
                </a:solidFill>
                <a:uFillTx/>
              </a:defRPr>
            </a:pPr>
            <a:r>
              <a:rPr lang="en-US" sz="4800" kern="0" dirty="0">
                <a:solidFill>
                  <a:srgbClr val="004E95"/>
                </a:solidFill>
                <a:latin typeface="League Gothic" pitchFamily="50"/>
                <a:ea typeface="Arial"/>
                <a:cs typeface="Arial"/>
              </a:rPr>
              <a:t>How can YOU use ALICE data?  </a:t>
            </a:r>
          </a:p>
        </p:txBody>
      </p:sp>
      <p:sp>
        <p:nvSpPr>
          <p:cNvPr id="6" name="TextBox 5"/>
          <p:cNvSpPr txBox="1"/>
          <p:nvPr/>
        </p:nvSpPr>
        <p:spPr>
          <a:xfrm>
            <a:off x="914400" y="1282787"/>
            <a:ext cx="10340564" cy="4154984"/>
          </a:xfrm>
          <a:prstGeom prst="rect">
            <a:avLst/>
          </a:prstGeom>
          <a:noFill/>
        </p:spPr>
        <p:txBody>
          <a:bodyPr wrap="square" rtlCol="0">
            <a:spAutoFit/>
          </a:bodyPr>
          <a:lstStyle/>
          <a:p>
            <a:pPr marL="571500" indent="-571500">
              <a:buFont typeface="Arial" panose="020B0604020202020204" pitchFamily="34" charset="0"/>
              <a:buChar char="•"/>
            </a:pPr>
            <a:r>
              <a:rPr lang="en-US" sz="3300" dirty="0"/>
              <a:t>This tool is available to you at no cost</a:t>
            </a:r>
          </a:p>
          <a:p>
            <a:pPr marL="571500" indent="-571500">
              <a:buFont typeface="Arial" panose="020B0604020202020204" pitchFamily="34" charset="0"/>
              <a:buChar char="•"/>
            </a:pPr>
            <a:r>
              <a:rPr lang="en-US" sz="3300" dirty="0"/>
              <a:t>Think about ways to collaborate with other non-profits to have a greater impact</a:t>
            </a:r>
          </a:p>
          <a:p>
            <a:pPr marL="571500" indent="-571500">
              <a:buFont typeface="Arial" panose="020B0604020202020204" pitchFamily="34" charset="0"/>
              <a:buChar char="•"/>
            </a:pPr>
            <a:r>
              <a:rPr lang="en-US" sz="3300" dirty="0"/>
              <a:t>Invite us to present to your stakeholders so we can strategize on ways to uplift this hidden pocket of hardworking families </a:t>
            </a:r>
          </a:p>
          <a:p>
            <a:pPr marL="571500" indent="-571500">
              <a:buFont typeface="Arial" panose="020B0604020202020204" pitchFamily="34" charset="0"/>
              <a:buChar char="•"/>
            </a:pPr>
            <a:r>
              <a:rPr lang="en-US" sz="3300" dirty="0"/>
              <a:t>Brainstorm ways YOU can use this ALICE data to impact your community</a:t>
            </a:r>
          </a:p>
        </p:txBody>
      </p:sp>
    </p:spTree>
    <p:extLst>
      <p:ext uri="{BB962C8B-B14F-4D97-AF65-F5344CB8AC3E}">
        <p14:creationId xmlns:p14="http://schemas.microsoft.com/office/powerpoint/2010/main" val="23751410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89525" y="662931"/>
            <a:ext cx="6670030" cy="2308324"/>
          </a:xfrm>
          <a:prstGeom prst="rect">
            <a:avLst/>
          </a:prstGeom>
        </p:spPr>
        <p:txBody>
          <a:bodyPr wrap="square">
            <a:spAutoFit/>
          </a:bodyPr>
          <a:lstStyle/>
          <a:p>
            <a:pPr algn="ctr"/>
            <a:r>
              <a:rPr lang="en-US" sz="4800" b="1" dirty="0">
                <a:solidFill>
                  <a:srgbClr val="0070C0"/>
                </a:solidFill>
                <a:hlinkClick r:id="rId2"/>
              </a:rPr>
              <a:t>www.UnitedforALICE.org</a:t>
            </a:r>
            <a:r>
              <a:rPr lang="en-US" sz="4800" b="1" dirty="0">
                <a:solidFill>
                  <a:srgbClr val="0070C0"/>
                </a:solidFill>
              </a:rPr>
              <a:t> </a:t>
            </a:r>
          </a:p>
          <a:p>
            <a:pPr algn="ctr"/>
            <a:endParaRPr lang="en-US" sz="4800" b="1" dirty="0">
              <a:solidFill>
                <a:srgbClr val="0070C0"/>
              </a:solidFill>
            </a:endParaRPr>
          </a:p>
          <a:p>
            <a:pPr algn="ctr"/>
            <a:r>
              <a:rPr lang="en-US" sz="4800" b="1" dirty="0">
                <a:solidFill>
                  <a:srgbClr val="0070C0"/>
                </a:solidFill>
              </a:rPr>
              <a:t>   </a:t>
            </a:r>
            <a:endParaRPr lang="en-US" sz="3600" b="1" dirty="0"/>
          </a:p>
        </p:txBody>
      </p:sp>
      <p:sp>
        <p:nvSpPr>
          <p:cNvPr id="3" name="AutoShape 2" descr="Best Question Mark Icon Stock Photos, Pictures &amp; Royalty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9325" y="3988339"/>
            <a:ext cx="2834843" cy="188989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0060" y="3974442"/>
            <a:ext cx="2943430" cy="196228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3490" y="3947249"/>
            <a:ext cx="2720735" cy="1955021"/>
          </a:xfrm>
          <a:prstGeom prst="rect">
            <a:avLst/>
          </a:prstGeom>
        </p:spPr>
      </p:pic>
      <p:pic>
        <p:nvPicPr>
          <p:cNvPr id="8" name="Picture 7"/>
          <p:cNvPicPr>
            <a:picLocks noChangeAspect="1"/>
          </p:cNvPicPr>
          <p:nvPr/>
        </p:nvPicPr>
        <p:blipFill>
          <a:blip r:embed="rId6"/>
          <a:stretch>
            <a:fillRect/>
          </a:stretch>
        </p:blipFill>
        <p:spPr>
          <a:xfrm>
            <a:off x="5178606" y="1955022"/>
            <a:ext cx="1737511" cy="1722269"/>
          </a:xfrm>
          <a:prstGeom prst="rect">
            <a:avLst/>
          </a:prstGeom>
        </p:spPr>
      </p:pic>
    </p:spTree>
    <p:extLst>
      <p:ext uri="{BB962C8B-B14F-4D97-AF65-F5344CB8AC3E}">
        <p14:creationId xmlns:p14="http://schemas.microsoft.com/office/powerpoint/2010/main" val="32557022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8926681" y="5207000"/>
            <a:ext cx="3011319" cy="914400"/>
          </a:xfrm>
          <a:custGeom>
            <a:avLst/>
            <a:gdLst/>
            <a:ahLst/>
            <a:cxnLst/>
            <a:rect l="l" t="t" r="r" b="b"/>
            <a:pathLst>
              <a:path w="5255292" h="1764551">
                <a:moveTo>
                  <a:pt x="0" y="0"/>
                </a:moveTo>
                <a:lnTo>
                  <a:pt x="5255292" y="0"/>
                </a:lnTo>
                <a:lnTo>
                  <a:pt x="5255292" y="1764551"/>
                </a:lnTo>
                <a:lnTo>
                  <a:pt x="0" y="1764551"/>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descr="A group of logos of different brands&#10;&#10;Description automatically generated">
            <a:extLst>
              <a:ext uri="{FF2B5EF4-FFF2-40B4-BE49-F238E27FC236}">
                <a16:creationId xmlns:a16="http://schemas.microsoft.com/office/drawing/2014/main" id="{154532FA-47B6-25B2-78B6-8A8C2F26AB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7635" y="3996715"/>
            <a:ext cx="7619047" cy="3174603"/>
          </a:xfrm>
          <a:prstGeom prst="rect">
            <a:avLst/>
          </a:prstGeom>
        </p:spPr>
      </p:pic>
      <p:sp>
        <p:nvSpPr>
          <p:cNvPr id="5" name="TextBox 5"/>
          <p:cNvSpPr txBox="1"/>
          <p:nvPr/>
        </p:nvSpPr>
        <p:spPr>
          <a:xfrm>
            <a:off x="5088930" y="4528069"/>
            <a:ext cx="2014141" cy="340221"/>
          </a:xfrm>
          <a:prstGeom prst="rect">
            <a:avLst/>
          </a:prstGeom>
        </p:spPr>
        <p:txBody>
          <a:bodyPr lIns="0" tIns="0" rIns="0" bIns="0" rtlCol="0" anchor="t">
            <a:spAutoFit/>
          </a:bodyPr>
          <a:lstStyle/>
          <a:p>
            <a:pPr marL="0" marR="0" lvl="0" indent="0" algn="ctr" defTabSz="609630" rtl="0" eaLnBrk="1" fontAlgn="auto" latinLnBrk="0" hangingPunct="1">
              <a:lnSpc>
                <a:spcPts val="2939"/>
              </a:lnSpc>
              <a:spcBef>
                <a:spcPts val="0"/>
              </a:spcBef>
              <a:spcAft>
                <a:spcPts val="0"/>
              </a:spcAft>
              <a:buClrTx/>
              <a:buSzTx/>
              <a:buFontTx/>
              <a:buNone/>
              <a:tabLst/>
              <a:defRPr/>
            </a:pPr>
            <a:r>
              <a:rPr kumimoji="0" lang="en-US" sz="2100" b="0" i="0" u="none" strike="noStrike" kern="1200" cap="none" spc="0" normalizeH="0" baseline="0" noProof="0">
                <a:ln>
                  <a:noFill/>
                </a:ln>
                <a:solidFill>
                  <a:srgbClr val="085CA8"/>
                </a:solidFill>
                <a:effectLst/>
                <a:uLnTx/>
                <a:uFillTx/>
                <a:latin typeface="League Spartan"/>
                <a:ea typeface="+mn-ea"/>
                <a:cs typeface="+mn-cs"/>
              </a:rPr>
              <a:t>Sponsored by:</a:t>
            </a:r>
          </a:p>
        </p:txBody>
      </p:sp>
      <p:pic>
        <p:nvPicPr>
          <p:cNvPr id="9" name="Picture 8" descr="A black background with text and blue and green text&#10;&#10;Description automatically generated">
            <a:extLst>
              <a:ext uri="{FF2B5EF4-FFF2-40B4-BE49-F238E27FC236}">
                <a16:creationId xmlns:a16="http://schemas.microsoft.com/office/drawing/2014/main" id="{A35D88C5-D33D-44B9-9A8D-7AAEECDB18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00" y="-1876793"/>
            <a:ext cx="10630366" cy="7540993"/>
          </a:xfrm>
          <a:prstGeom prst="rect">
            <a:avLst/>
          </a:prstGeom>
        </p:spPr>
      </p:pic>
      <p:pic>
        <p:nvPicPr>
          <p:cNvPr id="2" name="Picture 1" descr="A qr code with black squares&#10;&#10;Description automatically generated">
            <a:extLst>
              <a:ext uri="{FF2B5EF4-FFF2-40B4-BE49-F238E27FC236}">
                <a16:creationId xmlns:a16="http://schemas.microsoft.com/office/drawing/2014/main" id="{264245C2-00F9-A870-7C37-19AFC2BD9696}"/>
              </a:ext>
            </a:extLst>
          </p:cNvPr>
          <p:cNvPicPr>
            <a:picLocks noChangeAspect="1"/>
          </p:cNvPicPr>
          <p:nvPr/>
        </p:nvPicPr>
        <p:blipFill>
          <a:blip r:embed="rId5"/>
          <a:stretch>
            <a:fillRect/>
          </a:stretch>
        </p:blipFill>
        <p:spPr>
          <a:xfrm>
            <a:off x="5262607" y="2861284"/>
            <a:ext cx="1666785" cy="1666785"/>
          </a:xfrm>
          <a:prstGeom prst="rect">
            <a:avLst/>
          </a:prstGeom>
        </p:spPr>
      </p:pic>
    </p:spTree>
    <p:extLst>
      <p:ext uri="{BB962C8B-B14F-4D97-AF65-F5344CB8AC3E}">
        <p14:creationId xmlns:p14="http://schemas.microsoft.com/office/powerpoint/2010/main" val="740836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2">
    <p:spTree>
      <p:nvGrpSpPr>
        <p:cNvPr id="1" name=""/>
        <p:cNvGrpSpPr/>
        <p:nvPr/>
      </p:nvGrpSpPr>
      <p:grpSpPr>
        <a:xfrm>
          <a:off x="0" y="0"/>
          <a:ext cx="0" cy="0"/>
          <a:chOff x="0" y="0"/>
          <a:chExt cx="0" cy="0"/>
        </a:xfrm>
      </p:grpSpPr>
      <p:sp>
        <p:nvSpPr>
          <p:cNvPr id="2" name="Text Placeholder 9"/>
          <p:cNvSpPr txBox="1"/>
          <p:nvPr/>
        </p:nvSpPr>
        <p:spPr>
          <a:xfrm>
            <a:off x="724322" y="5878641"/>
            <a:ext cx="7907127" cy="893423"/>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kern="0" dirty="0">
                <a:solidFill>
                  <a:srgbClr val="000000"/>
                </a:solidFill>
                <a:latin typeface="Arial"/>
                <a:ea typeface="Arial"/>
                <a:cs typeface="Arial"/>
              </a:rPr>
              <a:t>Community Foundation for the CSRA Non-Profit Summit </a:t>
            </a:r>
            <a:endParaRPr lang="en-US" sz="2400" b="0" i="0" u="none" strike="noStrike" kern="0" cap="none" spc="0" baseline="0" dirty="0">
              <a:solidFill>
                <a:srgbClr val="000000"/>
              </a:solidFill>
              <a:uFillTx/>
              <a:latin typeface="Arial"/>
              <a:ea typeface="Arial"/>
              <a:cs typeface="Arial"/>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kern="0" dirty="0">
                <a:solidFill>
                  <a:srgbClr val="000000"/>
                </a:solidFill>
                <a:latin typeface="Arial"/>
                <a:ea typeface="Arial"/>
                <a:cs typeface="Arial"/>
              </a:rPr>
              <a:t>May 2, 2024</a:t>
            </a:r>
            <a:endParaRPr lang="en-US" sz="2400" b="0" i="0" u="none" strike="noStrike" kern="0" cap="none" spc="0" baseline="0" dirty="0">
              <a:solidFill>
                <a:srgbClr val="000000"/>
              </a:solidFill>
              <a:uFillTx/>
              <a:latin typeface="Arial"/>
              <a:ea typeface="Arial"/>
              <a:cs typeface="Arial"/>
            </a:endParaRPr>
          </a:p>
        </p:txBody>
      </p:sp>
      <p:sp>
        <p:nvSpPr>
          <p:cNvPr id="3" name="Rectangle 3"/>
          <p:cNvSpPr/>
          <p:nvPr/>
        </p:nvSpPr>
        <p:spPr>
          <a:xfrm>
            <a:off x="-109728" y="0"/>
            <a:ext cx="722376"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0" cap="none" spc="0" baseline="0">
              <a:solidFill>
                <a:srgbClr val="FFFFFF"/>
              </a:solidFill>
              <a:uFillTx/>
              <a:latin typeface="Arial"/>
            </a:endParaRPr>
          </a:p>
        </p:txBody>
      </p:sp>
      <p:pic>
        <p:nvPicPr>
          <p:cNvPr id="4" name="Picture 2"/>
          <p:cNvPicPr>
            <a:picLocks noChangeAspect="1"/>
          </p:cNvPicPr>
          <p:nvPr/>
        </p:nvPicPr>
        <p:blipFill>
          <a:blip r:embed="rId3"/>
          <a:stretch>
            <a:fillRect/>
          </a:stretch>
        </p:blipFill>
        <p:spPr>
          <a:xfrm>
            <a:off x="-91440" y="295296"/>
            <a:ext cx="12283683" cy="5497409"/>
          </a:xfrm>
          <a:prstGeom prst="rect">
            <a:avLst/>
          </a:prstGeom>
          <a:noFill/>
          <a:ln cap="flat">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2145705293">
    <p:spTree>
      <p:nvGrpSpPr>
        <p:cNvPr id="1" name=""/>
        <p:cNvGrpSpPr/>
        <p:nvPr/>
      </p:nvGrpSpPr>
      <p:grpSpPr>
        <a:xfrm>
          <a:off x="0" y="0"/>
          <a:ext cx="0" cy="0"/>
          <a:chOff x="0" y="0"/>
          <a:chExt cx="0" cy="0"/>
        </a:xfrm>
      </p:grpSpPr>
      <p:sp>
        <p:nvSpPr>
          <p:cNvPr id="2" name="Title 2"/>
          <p:cNvSpPr txBox="1">
            <a:spLocks noGrp="1"/>
          </p:cNvSpPr>
          <p:nvPr>
            <p:ph type="title"/>
          </p:nvPr>
        </p:nvSpPr>
        <p:spPr>
          <a:xfrm>
            <a:off x="914400" y="323560"/>
            <a:ext cx="10515600" cy="1325559"/>
          </a:xfrm>
          <a:prstGeom prst="rect">
            <a:avLst/>
          </a:prstGeom>
          <a:noFill/>
          <a:ln>
            <a:noFill/>
          </a:ln>
        </p:spPr>
        <p:txBody>
          <a:bodyPr vert="horz" wrap="square" lIns="91440" tIns="45720" rIns="91440" bIns="45720" anchor="ctr" anchorCtr="0" compatLnSpc="1">
            <a:normAutofit/>
          </a:bodyPr>
          <a:lstStyle/>
          <a:p>
            <a:pPr lvl="0"/>
            <a:r>
              <a:rPr lang="en-US" sz="6800" b="0">
                <a:latin typeface="League Gothic" pitchFamily="2"/>
                <a:cs typeface="Arial" pitchFamily="34"/>
              </a:rPr>
              <a:t>We Are United For ALICE</a:t>
            </a:r>
          </a:p>
        </p:txBody>
      </p:sp>
      <p:sp>
        <p:nvSpPr>
          <p:cNvPr id="3" name="Content Placeholder 1"/>
          <p:cNvSpPr txBox="1">
            <a:spLocks noGrp="1"/>
          </p:cNvSpPr>
          <p:nvPr>
            <p:ph type="body" idx="4294967295"/>
          </p:nvPr>
        </p:nvSpPr>
        <p:spPr>
          <a:xfrm>
            <a:off x="744184" y="1536256"/>
            <a:ext cx="6335886" cy="4407343"/>
          </a:xfrm>
        </p:spPr>
        <p:txBody>
          <a:bodyPr lIns="91440" tIns="45720" rIns="91440" bIns="45720">
            <a:noAutofit/>
          </a:bodyPr>
          <a:lstStyle/>
          <a:p>
            <a:pPr marL="342900" lvl="0" indent="-342900">
              <a:lnSpc>
                <a:spcPct val="110000"/>
              </a:lnSpc>
              <a:spcBef>
                <a:spcPts val="600"/>
              </a:spcBef>
              <a:spcAft>
                <a:spcPts val="600"/>
              </a:spcAft>
              <a:buFont typeface="Arial" pitchFamily="34"/>
            </a:pPr>
            <a:r>
              <a:rPr lang="en-US" sz="2400">
                <a:latin typeface="Arial" pitchFamily="34"/>
                <a:cs typeface="Arial" pitchFamily="34"/>
              </a:rPr>
              <a:t>Founded and powered by United Way </a:t>
            </a:r>
            <a:br>
              <a:rPr lang="en-US" sz="2400">
                <a:latin typeface="Arial" pitchFamily="34"/>
                <a:cs typeface="Arial" pitchFamily="34"/>
              </a:rPr>
            </a:br>
            <a:r>
              <a:rPr lang="en-US" sz="2400">
                <a:latin typeface="Arial" pitchFamily="34"/>
                <a:cs typeface="Arial" pitchFamily="34"/>
              </a:rPr>
              <a:t>of Northern New Jersey, brought to </a:t>
            </a:r>
            <a:br>
              <a:rPr lang="en-US" sz="2400">
                <a:latin typeface="Arial" pitchFamily="34"/>
                <a:cs typeface="Arial" pitchFamily="34"/>
              </a:rPr>
            </a:br>
            <a:r>
              <a:rPr lang="en-US" sz="2400">
                <a:latin typeface="Arial" pitchFamily="34"/>
                <a:cs typeface="Arial" pitchFamily="34"/>
              </a:rPr>
              <a:t>Indiana by Indiana United Ways</a:t>
            </a:r>
          </a:p>
          <a:p>
            <a:pPr marL="342900" lvl="0" indent="-342900">
              <a:lnSpc>
                <a:spcPct val="110000"/>
              </a:lnSpc>
              <a:spcBef>
                <a:spcPts val="600"/>
              </a:spcBef>
              <a:spcAft>
                <a:spcPts val="600"/>
              </a:spcAft>
              <a:buFont typeface="Arial" pitchFamily="34"/>
            </a:pPr>
            <a:r>
              <a:rPr lang="en-US" sz="2400">
                <a:latin typeface="Arial" pitchFamily="34"/>
                <a:cs typeface="Arial" pitchFamily="34"/>
              </a:rPr>
              <a:t>Driver of innovation for ALICE </a:t>
            </a:r>
            <a:br>
              <a:rPr lang="en-US" sz="2400">
                <a:latin typeface="Arial" pitchFamily="34"/>
                <a:cs typeface="Arial" pitchFamily="34"/>
              </a:rPr>
            </a:br>
            <a:r>
              <a:rPr lang="en-US" sz="2400">
                <a:latin typeface="Arial" pitchFamily="34"/>
                <a:cs typeface="Arial" pitchFamily="34"/>
              </a:rPr>
              <a:t>households since 2009</a:t>
            </a:r>
          </a:p>
          <a:p>
            <a:pPr marL="342900" lvl="0" indent="-342900">
              <a:lnSpc>
                <a:spcPct val="110000"/>
              </a:lnSpc>
              <a:spcBef>
                <a:spcPts val="600"/>
              </a:spcBef>
              <a:spcAft>
                <a:spcPts val="600"/>
              </a:spcAft>
              <a:buFont typeface="Arial" pitchFamily="34"/>
            </a:pPr>
            <a:r>
              <a:rPr lang="en-US" sz="2400">
                <a:latin typeface="Arial" pitchFamily="34"/>
                <a:cs typeface="Arial" pitchFamily="34"/>
              </a:rPr>
              <a:t>Comprehensive measures of </a:t>
            </a:r>
            <a:br>
              <a:rPr lang="en-US" sz="2400">
                <a:latin typeface="Arial" pitchFamily="34"/>
                <a:cs typeface="Arial" pitchFamily="34"/>
              </a:rPr>
            </a:br>
            <a:r>
              <a:rPr lang="en-US" sz="2400">
                <a:latin typeface="Arial" pitchFamily="34"/>
                <a:cs typeface="Arial" pitchFamily="34"/>
              </a:rPr>
              <a:t>financial hardship</a:t>
            </a:r>
          </a:p>
          <a:p>
            <a:pPr marL="342900" lvl="0" indent="-342900">
              <a:lnSpc>
                <a:spcPct val="110000"/>
              </a:lnSpc>
              <a:spcBef>
                <a:spcPts val="600"/>
              </a:spcBef>
              <a:spcAft>
                <a:spcPts val="600"/>
              </a:spcAft>
              <a:buFont typeface="Arial" pitchFamily="34"/>
            </a:pPr>
            <a:r>
              <a:rPr lang="en-US" sz="2400">
                <a:latin typeface="Arial" pitchFamily="34"/>
                <a:cs typeface="Arial" pitchFamily="34"/>
              </a:rPr>
              <a:t>Data for all 3,000+ counties in U.S.</a:t>
            </a:r>
          </a:p>
          <a:p>
            <a:pPr marL="342900" lvl="0" indent="-342900">
              <a:lnSpc>
                <a:spcPct val="110000"/>
              </a:lnSpc>
              <a:spcBef>
                <a:spcPts val="600"/>
              </a:spcBef>
              <a:spcAft>
                <a:spcPts val="600"/>
              </a:spcAft>
              <a:buFont typeface="Arial" pitchFamily="34"/>
            </a:pPr>
            <a:r>
              <a:rPr lang="en-US" sz="2400">
                <a:latin typeface="Arial" pitchFamily="34"/>
                <a:cs typeface="Arial" pitchFamily="34"/>
              </a:rPr>
              <a:t>ALICE partners convene, advocate, and innovate for ALICE in local communities </a:t>
            </a:r>
          </a:p>
        </p:txBody>
      </p:sp>
      <p:pic>
        <p:nvPicPr>
          <p:cNvPr id="4" name="Picture 5"/>
          <p:cNvPicPr>
            <a:picLocks noChangeAspect="1"/>
          </p:cNvPicPr>
          <p:nvPr/>
        </p:nvPicPr>
        <p:blipFill>
          <a:blip r:embed="rId3"/>
          <a:srcRect/>
          <a:stretch>
            <a:fillRect/>
          </a:stretch>
        </p:blipFill>
        <p:spPr>
          <a:xfrm>
            <a:off x="6096003" y="1649120"/>
            <a:ext cx="5906274" cy="3726637"/>
          </a:xfrm>
          <a:prstGeom prst="rect">
            <a:avLst/>
          </a:prstGeom>
          <a:noFill/>
          <a:ln cap="flat">
            <a:noFill/>
          </a:ln>
        </p:spPr>
      </p:pic>
      <p:sp>
        <p:nvSpPr>
          <p:cNvPr id="5" name="TextBox 3"/>
          <p:cNvSpPr txBox="1"/>
          <p:nvPr/>
        </p:nvSpPr>
        <p:spPr>
          <a:xfrm>
            <a:off x="7711116" y="5144926"/>
            <a:ext cx="3234150"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sng" strike="noStrike" kern="0" cap="none" spc="0" baseline="0">
                <a:solidFill>
                  <a:srgbClr val="005191"/>
                </a:solidFill>
                <a:uFillTx/>
                <a:latin typeface="Arial" pitchFamily="34"/>
                <a:ea typeface="Arial"/>
                <a:cs typeface="Arial" pitchFamily="34"/>
              </a:rPr>
              <a:t>UnitedForALICE.org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2145705275">
    <p:spTree>
      <p:nvGrpSpPr>
        <p:cNvPr id="1" name=""/>
        <p:cNvGrpSpPr/>
        <p:nvPr/>
      </p:nvGrpSpPr>
      <p:grpSpPr>
        <a:xfrm>
          <a:off x="0" y="0"/>
          <a:ext cx="0" cy="0"/>
          <a:chOff x="0" y="0"/>
          <a:chExt cx="0" cy="0"/>
        </a:xfrm>
      </p:grpSpPr>
      <p:sp>
        <p:nvSpPr>
          <p:cNvPr id="2" name="Content Placeholder 1"/>
          <p:cNvSpPr txBox="1">
            <a:spLocks noGrp="1"/>
          </p:cNvSpPr>
          <p:nvPr>
            <p:ph type="body" idx="4294967295"/>
          </p:nvPr>
        </p:nvSpPr>
        <p:spPr>
          <a:xfrm>
            <a:off x="750374" y="1255654"/>
            <a:ext cx="10279465" cy="616671"/>
          </a:xfrm>
        </p:spPr>
        <p:txBody>
          <a:bodyPr lIns="91440" tIns="45720" rIns="91440" bIns="45720">
            <a:noAutofit/>
          </a:bodyPr>
          <a:lstStyle/>
          <a:p>
            <a:pPr marL="0" lvl="0" indent="0">
              <a:lnSpc>
                <a:spcPct val="100000"/>
              </a:lnSpc>
              <a:spcBef>
                <a:spcPts val="600"/>
              </a:spcBef>
              <a:spcAft>
                <a:spcPts val="600"/>
              </a:spcAft>
              <a:buNone/>
            </a:pPr>
            <a:r>
              <a:rPr lang="en-US" sz="2400" b="1"/>
              <a:t>A</a:t>
            </a:r>
            <a:r>
              <a:rPr lang="en-US" sz="2400"/>
              <a:t>sset </a:t>
            </a:r>
            <a:r>
              <a:rPr lang="en-US" sz="2400" b="1"/>
              <a:t>L</a:t>
            </a:r>
            <a:r>
              <a:rPr lang="en-US" sz="2400"/>
              <a:t>imited, </a:t>
            </a:r>
            <a:r>
              <a:rPr lang="en-US" sz="2400" b="1"/>
              <a:t>I</a:t>
            </a:r>
            <a:r>
              <a:rPr lang="en-US" sz="2400"/>
              <a:t>ncome </a:t>
            </a:r>
            <a:r>
              <a:rPr lang="en-US" sz="2400" b="1"/>
              <a:t>C</a:t>
            </a:r>
            <a:r>
              <a:rPr lang="en-US" sz="2400"/>
              <a:t>onstrained, </a:t>
            </a:r>
            <a:r>
              <a:rPr lang="en-US" sz="2400" b="1"/>
              <a:t>E</a:t>
            </a:r>
            <a:r>
              <a:rPr lang="en-US" sz="2400"/>
              <a:t>mployed</a:t>
            </a:r>
          </a:p>
          <a:p>
            <a:pPr marL="0" lvl="0" indent="0">
              <a:lnSpc>
                <a:spcPct val="100000"/>
              </a:lnSpc>
              <a:spcBef>
                <a:spcPts val="600"/>
              </a:spcBef>
              <a:spcAft>
                <a:spcPts val="600"/>
              </a:spcAft>
              <a:buNone/>
            </a:pPr>
            <a:endParaRPr lang="en-US"/>
          </a:p>
        </p:txBody>
      </p:sp>
      <p:sp>
        <p:nvSpPr>
          <p:cNvPr id="3" name="Title 2"/>
          <p:cNvSpPr txBox="1"/>
          <p:nvPr/>
        </p:nvSpPr>
        <p:spPr>
          <a:xfrm>
            <a:off x="750374" y="399464"/>
            <a:ext cx="10981029" cy="779242"/>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6800" b="0" i="0" u="none" strike="noStrike" kern="1200" cap="none" spc="0" baseline="0">
                <a:solidFill>
                  <a:srgbClr val="004E95"/>
                </a:solidFill>
                <a:uFillTx/>
                <a:latin typeface="League Gothic" pitchFamily="2"/>
                <a:cs typeface="Arial" pitchFamily="34"/>
              </a:rPr>
              <a:t>Meet ALICE</a:t>
            </a:r>
          </a:p>
        </p:txBody>
      </p:sp>
      <p:sp>
        <p:nvSpPr>
          <p:cNvPr id="4" name="TextBox 3"/>
          <p:cNvSpPr txBox="1"/>
          <p:nvPr/>
        </p:nvSpPr>
        <p:spPr>
          <a:xfrm>
            <a:off x="914400" y="2213113"/>
            <a:ext cx="6142893" cy="3212415"/>
          </a:xfrm>
          <a:prstGeom prst="rect">
            <a:avLst/>
          </a:prstGeom>
          <a:noFill/>
          <a:ln cap="flat">
            <a:noFill/>
          </a:ln>
        </p:spPr>
        <p:txBody>
          <a:bodyPr vert="horz" wrap="square" lIns="91440" tIns="45720" rIns="91440" bIns="45720" anchor="t" anchorCtr="0" compatLnSpc="1">
            <a:spAutoFit/>
          </a:bodyPr>
          <a:lstStyle/>
          <a:p>
            <a:pPr marL="342900" marR="0" lvl="0" indent="-342900" algn="l" defTabSz="914400" rtl="0" fontAlgn="auto" hangingPunct="1">
              <a:lnSpc>
                <a:spcPct val="110000"/>
              </a:lnSpc>
              <a:spcBef>
                <a:spcPts val="600"/>
              </a:spcBef>
              <a:spcAft>
                <a:spcPts val="600"/>
              </a:spcAft>
              <a:buClr>
                <a:srgbClr val="000000"/>
              </a:buClr>
              <a:buSzPct val="100000"/>
              <a:buFont typeface="Arial" pitchFamily="34"/>
              <a:buChar char="•"/>
              <a:tabLst/>
              <a:defRPr sz="1800" b="0" i="0" u="none" strike="noStrike" kern="0" cap="none" spc="0" baseline="0">
                <a:solidFill>
                  <a:srgbClr val="000000"/>
                </a:solidFill>
                <a:uFillTx/>
              </a:defRPr>
            </a:pPr>
            <a:r>
              <a:rPr lang="en-US" sz="2400" b="0" i="0" u="none" strike="noStrike" kern="0" cap="none" spc="0" baseline="0">
                <a:solidFill>
                  <a:srgbClr val="000000"/>
                </a:solidFill>
                <a:uFillTx/>
                <a:latin typeface="Arial" pitchFamily="34"/>
                <a:ea typeface="Arial"/>
                <a:cs typeface="Arial" pitchFamily="34"/>
              </a:rPr>
              <a:t>Income above the Federal Poverty Level, below the cost of basics in the county where they live (Household Survival Budget)</a:t>
            </a:r>
          </a:p>
          <a:p>
            <a:pPr marL="342900" marR="0" lvl="0" indent="-342900" algn="l" defTabSz="914400" rtl="0" fontAlgn="auto" hangingPunct="1">
              <a:lnSpc>
                <a:spcPct val="110000"/>
              </a:lnSpc>
              <a:spcBef>
                <a:spcPts val="600"/>
              </a:spcBef>
              <a:spcAft>
                <a:spcPts val="600"/>
              </a:spcAft>
              <a:buClr>
                <a:srgbClr val="000000"/>
              </a:buClr>
              <a:buSzPct val="100000"/>
              <a:buFont typeface="Arial" pitchFamily="34"/>
              <a:buChar char="•"/>
              <a:tabLst/>
              <a:defRPr sz="1800" b="0" i="0" u="none" strike="noStrike" kern="0" cap="none" spc="0" baseline="0">
                <a:solidFill>
                  <a:srgbClr val="000000"/>
                </a:solidFill>
                <a:uFillTx/>
              </a:defRPr>
            </a:pPr>
            <a:r>
              <a:rPr lang="en-US" sz="2400" b="0" i="0" u="none" strike="noStrike" kern="0" cap="none" spc="0" baseline="0">
                <a:solidFill>
                  <a:srgbClr val="000000"/>
                </a:solidFill>
                <a:uFillTx/>
                <a:latin typeface="Arial" pitchFamily="34"/>
                <a:ea typeface="Arial"/>
                <a:cs typeface="Arial" pitchFamily="34"/>
              </a:rPr>
              <a:t>Working, often in essential jobs </a:t>
            </a:r>
          </a:p>
          <a:p>
            <a:pPr marL="342900" marR="0" lvl="0" indent="-342900" algn="l" defTabSz="914400" rtl="0" fontAlgn="auto" hangingPunct="1">
              <a:lnSpc>
                <a:spcPct val="110000"/>
              </a:lnSpc>
              <a:spcBef>
                <a:spcPts val="600"/>
              </a:spcBef>
              <a:spcAft>
                <a:spcPts val="600"/>
              </a:spcAft>
              <a:buClr>
                <a:srgbClr val="000000"/>
              </a:buClr>
              <a:buSzPct val="100000"/>
              <a:buFont typeface="Arial" pitchFamily="34"/>
              <a:buChar char="•"/>
              <a:tabLst/>
              <a:defRPr sz="1800" b="0" i="0" u="none" strike="noStrike" kern="0" cap="none" spc="0" baseline="0">
                <a:solidFill>
                  <a:srgbClr val="000000"/>
                </a:solidFill>
                <a:uFillTx/>
              </a:defRPr>
            </a:pPr>
            <a:r>
              <a:rPr lang="en-US" sz="2400" b="0" i="0" u="none" strike="noStrike" kern="0" cap="none" spc="0" baseline="0">
                <a:solidFill>
                  <a:srgbClr val="000000"/>
                </a:solidFill>
                <a:uFillTx/>
                <a:latin typeface="Arial" pitchFamily="34"/>
                <a:ea typeface="Arial"/>
                <a:cs typeface="Arial" pitchFamily="34"/>
              </a:rPr>
              <a:t>Little or no savings — for emergencies or future investments</a:t>
            </a:r>
          </a:p>
        </p:txBody>
      </p:sp>
      <p:pic>
        <p:nvPicPr>
          <p:cNvPr id="5" name="Picture 1"/>
          <p:cNvPicPr>
            <a:picLocks noChangeAspect="1"/>
          </p:cNvPicPr>
          <p:nvPr/>
        </p:nvPicPr>
        <p:blipFill>
          <a:blip r:embed="rId3"/>
          <a:srcRect r="6285"/>
          <a:stretch>
            <a:fillRect/>
          </a:stretch>
        </p:blipFill>
        <p:spPr>
          <a:xfrm>
            <a:off x="7869792" y="468739"/>
            <a:ext cx="3650202" cy="2555181"/>
          </a:xfrm>
          <a:prstGeom prst="rect">
            <a:avLst/>
          </a:prstGeom>
          <a:noFill/>
          <a:ln cap="flat">
            <a:noFill/>
          </a:ln>
        </p:spPr>
      </p:pic>
      <p:pic>
        <p:nvPicPr>
          <p:cNvPr id="6" name="Picture 4"/>
          <p:cNvPicPr>
            <a:picLocks noChangeAspect="1"/>
          </p:cNvPicPr>
          <p:nvPr/>
        </p:nvPicPr>
        <p:blipFill>
          <a:blip r:embed="rId4"/>
          <a:stretch>
            <a:fillRect/>
          </a:stretch>
        </p:blipFill>
        <p:spPr>
          <a:xfrm>
            <a:off x="7817543" y="3277712"/>
            <a:ext cx="3760506" cy="2510896"/>
          </a:xfrm>
          <a:prstGeom prst="rect">
            <a:avLst/>
          </a:prstGeom>
          <a:noFill/>
          <a:ln cap="flat">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2145705393">
    <p:spTree>
      <p:nvGrpSpPr>
        <p:cNvPr id="1" name=""/>
        <p:cNvGrpSpPr/>
        <p:nvPr/>
      </p:nvGrpSpPr>
      <p:grpSpPr>
        <a:xfrm>
          <a:off x="0" y="0"/>
          <a:ext cx="0" cy="0"/>
          <a:chOff x="0" y="0"/>
          <a:chExt cx="0" cy="0"/>
        </a:xfrm>
      </p:grpSpPr>
      <p:sp>
        <p:nvSpPr>
          <p:cNvPr id="2" name="Title 2"/>
          <p:cNvSpPr txBox="1"/>
          <p:nvPr/>
        </p:nvSpPr>
        <p:spPr>
          <a:xfrm>
            <a:off x="750374" y="317241"/>
            <a:ext cx="7003365" cy="86146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4800" b="0" i="0" u="none" strike="noStrike" kern="1200" cap="none" spc="0" baseline="0" dirty="0">
                <a:solidFill>
                  <a:srgbClr val="004E95"/>
                </a:solidFill>
                <a:uFillTx/>
                <a:latin typeface="League Gothic" pitchFamily="2"/>
                <a:cs typeface="Arial" pitchFamily="34"/>
              </a:rPr>
              <a:t>Challenges ALICE Faces</a:t>
            </a:r>
          </a:p>
        </p:txBody>
      </p:sp>
      <p:sp>
        <p:nvSpPr>
          <p:cNvPr id="3" name="TextBox 3"/>
          <p:cNvSpPr txBox="1"/>
          <p:nvPr/>
        </p:nvSpPr>
        <p:spPr>
          <a:xfrm>
            <a:off x="750374" y="1746330"/>
            <a:ext cx="6142893" cy="5046765"/>
          </a:xfrm>
          <a:prstGeom prst="rect">
            <a:avLst/>
          </a:prstGeom>
          <a:noFill/>
          <a:ln cap="flat">
            <a:noFill/>
          </a:ln>
        </p:spPr>
        <p:txBody>
          <a:bodyPr vert="horz" wrap="square" lIns="91440" tIns="45720" rIns="91440" bIns="45720" anchor="t" anchorCtr="0" compatLnSpc="1">
            <a:spAutoFit/>
          </a:bodyPr>
          <a:lstStyle/>
          <a:p>
            <a:pPr marL="342900" marR="0" lvl="0" indent="-342900" algn="l" defTabSz="914400" rtl="0" fontAlgn="auto" hangingPunct="1">
              <a:lnSpc>
                <a:spcPct val="110000"/>
              </a:lnSpc>
              <a:spcBef>
                <a:spcPts val="600"/>
              </a:spcBef>
              <a:spcAft>
                <a:spcPts val="600"/>
              </a:spcAft>
              <a:buClr>
                <a:srgbClr val="000000"/>
              </a:buClr>
              <a:buSzPct val="100000"/>
              <a:buFont typeface="Arial" pitchFamily="34"/>
              <a:buChar char="•"/>
              <a:tabLst/>
              <a:defRPr sz="1800" b="0" i="0" u="none" strike="noStrike" kern="0" cap="none" spc="0" baseline="0">
                <a:solidFill>
                  <a:srgbClr val="000000"/>
                </a:solidFill>
                <a:uFillTx/>
              </a:defRPr>
            </a:pPr>
            <a:r>
              <a:rPr lang="en-US" sz="2400" b="0" i="0" u="none" strike="noStrike" kern="0" cap="none" spc="0" baseline="0">
                <a:solidFill>
                  <a:srgbClr val="000000"/>
                </a:solidFill>
                <a:uFillTx/>
                <a:latin typeface="Arial" pitchFamily="34"/>
                <a:ea typeface="Arial"/>
                <a:cs typeface="Arial" pitchFamily="34"/>
              </a:rPr>
              <a:t>Extent of hardship concealed by outdated Federal Poverty Level</a:t>
            </a:r>
          </a:p>
          <a:p>
            <a:pPr marL="342900" marR="0" lvl="0" indent="-342900" algn="l" defTabSz="914400" rtl="0" fontAlgn="auto" hangingPunct="1">
              <a:lnSpc>
                <a:spcPct val="110000"/>
              </a:lnSpc>
              <a:spcBef>
                <a:spcPts val="600"/>
              </a:spcBef>
              <a:spcAft>
                <a:spcPts val="600"/>
              </a:spcAft>
              <a:buClr>
                <a:srgbClr val="000000"/>
              </a:buClr>
              <a:buSzPct val="100000"/>
              <a:buFont typeface="Arial" pitchFamily="34"/>
              <a:buChar char="•"/>
              <a:tabLst/>
              <a:defRPr sz="1800" b="0" i="0" u="none" strike="noStrike" kern="0" cap="none" spc="0" baseline="0">
                <a:solidFill>
                  <a:srgbClr val="000000"/>
                </a:solidFill>
                <a:uFillTx/>
              </a:defRPr>
            </a:pPr>
            <a:r>
              <a:rPr lang="en-US" sz="2400" b="0" i="0" u="none" strike="noStrike" kern="0" cap="none" spc="0" baseline="0">
                <a:solidFill>
                  <a:srgbClr val="000000"/>
                </a:solidFill>
                <a:uFillTx/>
                <a:latin typeface="Arial" pitchFamily="34"/>
                <a:ea typeface="Arial"/>
                <a:cs typeface="Arial" pitchFamily="34"/>
              </a:rPr>
              <a:t>Wages not keeping up with cost of basics and costs on the rise (esp. food, housing)</a:t>
            </a:r>
          </a:p>
          <a:p>
            <a:pPr marL="342900" marR="0" lvl="0" indent="-342900" algn="l" defTabSz="914400" rtl="0" fontAlgn="auto" hangingPunct="1">
              <a:lnSpc>
                <a:spcPct val="110000"/>
              </a:lnSpc>
              <a:spcBef>
                <a:spcPts val="600"/>
              </a:spcBef>
              <a:spcAft>
                <a:spcPts val="600"/>
              </a:spcAft>
              <a:buClr>
                <a:srgbClr val="000000"/>
              </a:buClr>
              <a:buSzPct val="100000"/>
              <a:buFont typeface="Arial" pitchFamily="34"/>
              <a:buChar char="•"/>
              <a:tabLst/>
              <a:defRPr sz="1800" b="0" i="0" u="none" strike="noStrike" kern="0" cap="none" spc="0" baseline="0">
                <a:solidFill>
                  <a:srgbClr val="000000"/>
                </a:solidFill>
                <a:uFillTx/>
              </a:defRPr>
            </a:pPr>
            <a:r>
              <a:rPr lang="en-US" sz="2400" b="0" i="0" u="none" strike="noStrike" kern="0" cap="none" spc="0" baseline="0">
                <a:solidFill>
                  <a:srgbClr val="000000"/>
                </a:solidFill>
                <a:uFillTx/>
                <a:latin typeface="Arial" pitchFamily="34"/>
                <a:ea typeface="Arial"/>
                <a:cs typeface="Arial" pitchFamily="34"/>
              </a:rPr>
              <a:t>Inflation and crisis hit harder</a:t>
            </a:r>
          </a:p>
          <a:p>
            <a:pPr marL="342900" marR="0" lvl="0" indent="-342900" algn="l" defTabSz="914400" rtl="0" fontAlgn="auto" hangingPunct="1">
              <a:lnSpc>
                <a:spcPct val="110000"/>
              </a:lnSpc>
              <a:spcBef>
                <a:spcPts val="600"/>
              </a:spcBef>
              <a:spcAft>
                <a:spcPts val="600"/>
              </a:spcAft>
              <a:buClr>
                <a:srgbClr val="000000"/>
              </a:buClr>
              <a:buSzPct val="100000"/>
              <a:buFont typeface="Arial" pitchFamily="34"/>
              <a:buChar char="•"/>
              <a:tabLst/>
              <a:defRPr sz="1800" b="0" i="0" u="none" strike="noStrike" kern="0" cap="none" spc="0" baseline="0">
                <a:solidFill>
                  <a:srgbClr val="000000"/>
                </a:solidFill>
                <a:uFillTx/>
              </a:defRPr>
            </a:pPr>
            <a:r>
              <a:rPr lang="en-US" sz="2400" b="0" i="0" u="none" strike="noStrike" kern="0" cap="none" spc="0" baseline="0">
                <a:solidFill>
                  <a:srgbClr val="000000"/>
                </a:solidFill>
                <a:uFillTx/>
                <a:latin typeface="Arial" pitchFamily="34"/>
                <a:ea typeface="Arial"/>
                <a:cs typeface="Arial" pitchFamily="34"/>
              </a:rPr>
              <a:t>Often earning too much for traditional public assistance</a:t>
            </a:r>
          </a:p>
          <a:p>
            <a:pPr marL="342900" marR="0" lvl="0" indent="-342900" algn="l" defTabSz="914400" rtl="0" fontAlgn="auto" hangingPunct="1">
              <a:lnSpc>
                <a:spcPct val="110000"/>
              </a:lnSpc>
              <a:spcBef>
                <a:spcPts val="600"/>
              </a:spcBef>
              <a:spcAft>
                <a:spcPts val="600"/>
              </a:spcAft>
              <a:buClr>
                <a:srgbClr val="000000"/>
              </a:buClr>
              <a:buSzPct val="100000"/>
              <a:buFont typeface="Arial" pitchFamily="34"/>
              <a:buChar char="•"/>
              <a:tabLst/>
              <a:defRPr sz="1800" b="0" i="0" u="none" strike="noStrike" kern="0" cap="none" spc="0" baseline="0">
                <a:solidFill>
                  <a:srgbClr val="000000"/>
                </a:solidFill>
                <a:uFillTx/>
              </a:defRPr>
            </a:pPr>
            <a:r>
              <a:rPr lang="en-US" sz="2400" b="0" i="0" u="none" strike="noStrike" kern="0" cap="none" spc="0" baseline="0">
                <a:solidFill>
                  <a:srgbClr val="000000"/>
                </a:solidFill>
                <a:uFillTx/>
                <a:latin typeface="Arial" pitchFamily="34"/>
                <a:ea typeface="Arial"/>
                <a:cs typeface="Arial" pitchFamily="34"/>
              </a:rPr>
              <a:t>Elevated anxiety and depression</a:t>
            </a:r>
          </a:p>
          <a:p>
            <a:pPr marL="342900" marR="0" lvl="0" indent="-342900" algn="l" defTabSz="914400" rtl="0" fontAlgn="auto" hangingPunct="1">
              <a:lnSpc>
                <a:spcPct val="110000"/>
              </a:lnSpc>
              <a:spcBef>
                <a:spcPts val="600"/>
              </a:spcBef>
              <a:spcAft>
                <a:spcPts val="600"/>
              </a:spcAft>
              <a:buClr>
                <a:srgbClr val="000000"/>
              </a:buClr>
              <a:buSzPct val="100000"/>
              <a:buFont typeface="Arial" pitchFamily="34"/>
              <a:buChar char="•"/>
              <a:tabLst/>
              <a:defRPr sz="1800" b="0" i="0" u="none" strike="noStrike" kern="0" cap="none" spc="0" baseline="0">
                <a:solidFill>
                  <a:srgbClr val="000000"/>
                </a:solidFill>
                <a:uFillTx/>
              </a:defRPr>
            </a:pPr>
            <a:endParaRPr lang="en-US" sz="2400" b="0" i="0" u="none" strike="noStrike" kern="0" cap="none" spc="0" baseline="0">
              <a:solidFill>
                <a:srgbClr val="000000"/>
              </a:solidFill>
              <a:uFillTx/>
              <a:latin typeface="Arial" pitchFamily="34"/>
              <a:ea typeface="Arial"/>
              <a:cs typeface="Arial" pitchFamily="34"/>
            </a:endParaRPr>
          </a:p>
          <a:p>
            <a:pPr marL="342900" marR="0" lvl="0" indent="-342900" algn="l" defTabSz="914400" rtl="0" fontAlgn="auto" hangingPunct="1">
              <a:lnSpc>
                <a:spcPct val="110000"/>
              </a:lnSpc>
              <a:spcBef>
                <a:spcPts val="600"/>
              </a:spcBef>
              <a:spcAft>
                <a:spcPts val="600"/>
              </a:spcAft>
              <a:buClr>
                <a:srgbClr val="000000"/>
              </a:buClr>
              <a:buSzPct val="100000"/>
              <a:buFont typeface="Arial" pitchFamily="34"/>
              <a:buChar char="•"/>
              <a:tabLst/>
              <a:defRPr sz="1800" b="0" i="0" u="none" strike="noStrike" kern="0" cap="none" spc="0" baseline="0">
                <a:solidFill>
                  <a:srgbClr val="000000"/>
                </a:solidFill>
                <a:uFillTx/>
              </a:defRPr>
            </a:pPr>
            <a:endParaRPr lang="en-US" sz="2400" b="0" i="0" u="none" strike="noStrike" kern="0" cap="none" spc="0" baseline="0">
              <a:solidFill>
                <a:srgbClr val="000000"/>
              </a:solidFill>
              <a:uFillTx/>
              <a:latin typeface="Arial" pitchFamily="34"/>
              <a:ea typeface="Arial"/>
              <a:cs typeface="Arial" pitchFamily="34"/>
            </a:endParaRPr>
          </a:p>
        </p:txBody>
      </p:sp>
      <p:pic>
        <p:nvPicPr>
          <p:cNvPr id="4" name="Picture 1"/>
          <p:cNvPicPr>
            <a:picLocks noChangeAspect="1"/>
          </p:cNvPicPr>
          <p:nvPr/>
        </p:nvPicPr>
        <p:blipFill>
          <a:blip r:embed="rId3"/>
          <a:srcRect r="6285"/>
          <a:stretch>
            <a:fillRect/>
          </a:stretch>
        </p:blipFill>
        <p:spPr>
          <a:xfrm>
            <a:off x="7980096" y="789085"/>
            <a:ext cx="3650202" cy="2555181"/>
          </a:xfrm>
          <a:prstGeom prst="rect">
            <a:avLst/>
          </a:prstGeom>
          <a:noFill/>
          <a:ln cap="flat">
            <a:noFill/>
          </a:ln>
        </p:spPr>
      </p:pic>
      <p:pic>
        <p:nvPicPr>
          <p:cNvPr id="5" name="Picture 4"/>
          <p:cNvPicPr>
            <a:picLocks noChangeAspect="1"/>
          </p:cNvPicPr>
          <p:nvPr/>
        </p:nvPicPr>
        <p:blipFill>
          <a:blip r:embed="rId4"/>
          <a:stretch>
            <a:fillRect/>
          </a:stretch>
        </p:blipFill>
        <p:spPr>
          <a:xfrm>
            <a:off x="7869792" y="3464324"/>
            <a:ext cx="3760506" cy="2510896"/>
          </a:xfrm>
          <a:prstGeom prst="rect">
            <a:avLst/>
          </a:prstGeom>
          <a:noFill/>
          <a:ln cap="flat">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2145705304">
    <p:spTree>
      <p:nvGrpSpPr>
        <p:cNvPr id="1" name=""/>
        <p:cNvGrpSpPr/>
        <p:nvPr/>
      </p:nvGrpSpPr>
      <p:grpSpPr>
        <a:xfrm>
          <a:off x="0" y="0"/>
          <a:ext cx="0" cy="0"/>
          <a:chOff x="0" y="0"/>
          <a:chExt cx="0" cy="0"/>
        </a:xfrm>
      </p:grpSpPr>
      <p:sp>
        <p:nvSpPr>
          <p:cNvPr id="2" name="Title 2"/>
          <p:cNvSpPr txBox="1">
            <a:spLocks noGrp="1"/>
          </p:cNvSpPr>
          <p:nvPr>
            <p:ph type="title"/>
          </p:nvPr>
        </p:nvSpPr>
        <p:spPr>
          <a:xfrm>
            <a:off x="914400" y="169429"/>
            <a:ext cx="10515600" cy="1325559"/>
          </a:xfrm>
          <a:prstGeom prst="rect">
            <a:avLst/>
          </a:prstGeom>
          <a:noFill/>
          <a:ln>
            <a:noFill/>
          </a:ln>
        </p:spPr>
        <p:txBody>
          <a:bodyPr vert="horz" wrap="square" lIns="91440" tIns="45720" rIns="91440" bIns="45720" anchor="ctr" anchorCtr="0" compatLnSpc="1">
            <a:normAutofit/>
          </a:bodyPr>
          <a:lstStyle/>
          <a:p>
            <a:pPr lvl="0"/>
            <a:r>
              <a:rPr lang="en-US" sz="4800" b="0" dirty="0">
                <a:latin typeface="League Gothic" pitchFamily="2"/>
                <a:cs typeface="Arial" pitchFamily="34"/>
              </a:rPr>
              <a:t>Key Terms and Methodology</a:t>
            </a:r>
          </a:p>
        </p:txBody>
      </p:sp>
      <p:pic>
        <p:nvPicPr>
          <p:cNvPr id="3" name="Picture 3"/>
          <p:cNvPicPr>
            <a:picLocks noChangeAspect="1"/>
          </p:cNvPicPr>
          <p:nvPr/>
        </p:nvPicPr>
        <p:blipFill>
          <a:blip r:embed="rId3"/>
          <a:stretch>
            <a:fillRect/>
          </a:stretch>
        </p:blipFill>
        <p:spPr>
          <a:xfrm>
            <a:off x="6153153" y="1479471"/>
            <a:ext cx="6038853" cy="4324353"/>
          </a:xfrm>
          <a:prstGeom prst="rect">
            <a:avLst/>
          </a:prstGeom>
          <a:noFill/>
          <a:ln cap="flat">
            <a:noFill/>
          </a:ln>
        </p:spPr>
      </p:pic>
      <p:sp>
        <p:nvSpPr>
          <p:cNvPr id="4" name="TextBox 1"/>
          <p:cNvSpPr txBox="1"/>
          <p:nvPr/>
        </p:nvSpPr>
        <p:spPr>
          <a:xfrm>
            <a:off x="1676396" y="5985625"/>
            <a:ext cx="6164061" cy="400114"/>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0" cap="none" spc="0" baseline="0">
                <a:solidFill>
                  <a:srgbClr val="005191"/>
                </a:solidFill>
                <a:uFillTx/>
                <a:latin typeface="Arial" pitchFamily="34"/>
                <a:ea typeface="Arial"/>
                <a:cs typeface="Arial" pitchFamily="34"/>
              </a:rPr>
              <a:t>Visit </a:t>
            </a:r>
            <a:r>
              <a:rPr lang="en-US" sz="2000" b="0" i="0" u="none" strike="noStrike" kern="0" cap="none" spc="0" baseline="0">
                <a:solidFill>
                  <a:srgbClr val="005191"/>
                </a:solidFill>
                <a:uFillTx/>
                <a:latin typeface="Arial" pitchFamily="34"/>
                <a:ea typeface="Arial"/>
                <a:cs typeface="Arial" pitchFamily="34"/>
                <a:hlinkClick r:id="rId4"/>
              </a:rPr>
              <a:t>UnitedForALICE.org/Methodology</a:t>
            </a:r>
            <a:r>
              <a:rPr lang="en-US" sz="2000" b="0" i="0" u="sng" strike="noStrike" kern="0" cap="none" spc="0" baseline="0">
                <a:solidFill>
                  <a:srgbClr val="005191"/>
                </a:solidFill>
                <a:uFillTx/>
                <a:latin typeface="Arial" pitchFamily="34"/>
                <a:ea typeface="Arial"/>
                <a:cs typeface="Arial" pitchFamily="34"/>
                <a:hlinkClick r:id="rId4"/>
              </a:rPr>
              <a:t> </a:t>
            </a:r>
            <a:r>
              <a:rPr lang="en-US" sz="2000" b="0" i="0" u="none" strike="noStrike" kern="0" cap="none" spc="0" baseline="0">
                <a:solidFill>
                  <a:srgbClr val="005191"/>
                </a:solidFill>
                <a:uFillTx/>
                <a:latin typeface="Arial" pitchFamily="34"/>
                <a:ea typeface="Arial"/>
                <a:cs typeface="Arial" pitchFamily="34"/>
              </a:rPr>
              <a:t>to learn more</a:t>
            </a:r>
          </a:p>
        </p:txBody>
      </p:sp>
      <p:pic>
        <p:nvPicPr>
          <p:cNvPr id="5" name="Picture 5"/>
          <p:cNvPicPr>
            <a:picLocks noChangeAspect="1"/>
          </p:cNvPicPr>
          <p:nvPr/>
        </p:nvPicPr>
        <p:blipFill>
          <a:blip r:embed="rId5"/>
          <a:stretch>
            <a:fillRect/>
          </a:stretch>
        </p:blipFill>
        <p:spPr>
          <a:xfrm>
            <a:off x="1748524" y="1398913"/>
            <a:ext cx="3570503" cy="4558146"/>
          </a:xfrm>
          <a:prstGeom prst="rect">
            <a:avLst/>
          </a:prstGeom>
          <a:noFill/>
          <a:ln cap="flat">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2145705309">
    <p:spTree>
      <p:nvGrpSpPr>
        <p:cNvPr id="1" name=""/>
        <p:cNvGrpSpPr/>
        <p:nvPr/>
      </p:nvGrpSpPr>
      <p:grpSpPr>
        <a:xfrm>
          <a:off x="0" y="0"/>
          <a:ext cx="0" cy="0"/>
          <a:chOff x="0" y="0"/>
          <a:chExt cx="0" cy="0"/>
        </a:xfrm>
      </p:grpSpPr>
      <p:sp>
        <p:nvSpPr>
          <p:cNvPr id="2" name="Title 2"/>
          <p:cNvSpPr txBox="1">
            <a:spLocks noGrp="1"/>
          </p:cNvSpPr>
          <p:nvPr>
            <p:ph type="title"/>
          </p:nvPr>
        </p:nvSpPr>
        <p:spPr>
          <a:xfrm>
            <a:off x="914400" y="365129"/>
            <a:ext cx="10515600" cy="1325559"/>
          </a:xfrm>
          <a:prstGeom prst="rect">
            <a:avLst/>
          </a:prstGeom>
          <a:noFill/>
          <a:ln>
            <a:noFill/>
          </a:ln>
        </p:spPr>
        <p:txBody>
          <a:bodyPr vert="horz" wrap="square" lIns="91440" tIns="45720" rIns="91440" bIns="45720" anchor="ctr" anchorCtr="0" compatLnSpc="1">
            <a:normAutofit/>
          </a:bodyPr>
          <a:lstStyle/>
          <a:p>
            <a:pPr lvl="0"/>
            <a:r>
              <a:rPr lang="en-US" sz="4800" b="0" dirty="0">
                <a:latin typeface="League Gothic" pitchFamily="2"/>
                <a:cs typeface="Arial" pitchFamily="34"/>
              </a:rPr>
              <a:t>The ALICE Household Survival Budget</a:t>
            </a:r>
          </a:p>
        </p:txBody>
      </p:sp>
      <p:sp>
        <p:nvSpPr>
          <p:cNvPr id="3" name="Content Placeholder 6"/>
          <p:cNvSpPr txBox="1">
            <a:spLocks noGrp="1"/>
          </p:cNvSpPr>
          <p:nvPr>
            <p:ph type="body" idx="4294967295"/>
          </p:nvPr>
        </p:nvSpPr>
        <p:spPr>
          <a:xfrm>
            <a:off x="914400" y="1576389"/>
            <a:ext cx="10515600" cy="4189725"/>
          </a:xfrm>
        </p:spPr>
        <p:txBody>
          <a:bodyPr lIns="91440" tIns="45720" rIns="91440" bIns="45720"/>
          <a:lstStyle/>
          <a:p>
            <a:pPr marL="50804" lvl="0" indent="0">
              <a:buNone/>
            </a:pPr>
            <a:r>
              <a:rPr lang="en-US" sz="2400" dirty="0"/>
              <a:t>The Household Survival Budget reflects the minimum cost to live and work in the modern economy. This budget is the basis for determining whether households are above or below the ALICE Threshold by county.</a:t>
            </a:r>
          </a:p>
        </p:txBody>
      </p:sp>
      <p:pic>
        <p:nvPicPr>
          <p:cNvPr id="4" name="Picture 3"/>
          <p:cNvPicPr>
            <a:picLocks noChangeAspect="1"/>
          </p:cNvPicPr>
          <p:nvPr/>
        </p:nvPicPr>
        <p:blipFill>
          <a:blip r:embed="rId3"/>
          <a:stretch>
            <a:fillRect/>
          </a:stretch>
        </p:blipFill>
        <p:spPr>
          <a:xfrm>
            <a:off x="1814507" y="2936238"/>
            <a:ext cx="8715374" cy="2619371"/>
          </a:xfrm>
          <a:prstGeom prst="rect">
            <a:avLst/>
          </a:prstGeom>
          <a:noFill/>
          <a:ln cap="flat">
            <a:noFill/>
          </a:ln>
        </p:spPr>
      </p:pic>
      <p:sp>
        <p:nvSpPr>
          <p:cNvPr id="5" name="TextBox 1"/>
          <p:cNvSpPr txBox="1"/>
          <p:nvPr/>
        </p:nvSpPr>
        <p:spPr>
          <a:xfrm>
            <a:off x="1051560" y="5672169"/>
            <a:ext cx="7977600"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sng" strike="noStrike" kern="0" cap="none" spc="0" baseline="0">
                <a:solidFill>
                  <a:srgbClr val="005191"/>
                </a:solidFill>
                <a:uFillTx/>
                <a:latin typeface="Arial" pitchFamily="34"/>
                <a:ea typeface="Arial"/>
                <a:cs typeface="Arial" pitchFamily="34"/>
              </a:rPr>
              <a:t>UnitedForALICE.org/Household-Budgets/Georgia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2145705310">
    <p:spTree>
      <p:nvGrpSpPr>
        <p:cNvPr id="1" name=""/>
        <p:cNvGrpSpPr/>
        <p:nvPr/>
      </p:nvGrpSpPr>
      <p:grpSpPr>
        <a:xfrm>
          <a:off x="0" y="0"/>
          <a:ext cx="0" cy="0"/>
          <a:chOff x="0" y="0"/>
          <a:chExt cx="0" cy="0"/>
        </a:xfrm>
      </p:grpSpPr>
      <p:sp>
        <p:nvSpPr>
          <p:cNvPr id="2" name="Title 2"/>
          <p:cNvSpPr txBox="1">
            <a:spLocks noGrp="1"/>
          </p:cNvSpPr>
          <p:nvPr>
            <p:ph type="title"/>
          </p:nvPr>
        </p:nvSpPr>
        <p:spPr>
          <a:xfrm>
            <a:off x="914400" y="226579"/>
            <a:ext cx="10515600" cy="1325559"/>
          </a:xfrm>
          <a:prstGeom prst="rect">
            <a:avLst/>
          </a:prstGeom>
          <a:noFill/>
          <a:ln>
            <a:noFill/>
          </a:ln>
        </p:spPr>
        <p:txBody>
          <a:bodyPr vert="horz" wrap="square" lIns="91440" tIns="45720" rIns="91440" bIns="45720" anchor="ctr" anchorCtr="0" compatLnSpc="1">
            <a:normAutofit/>
          </a:bodyPr>
          <a:lstStyle/>
          <a:p>
            <a:pPr lvl="0"/>
            <a:r>
              <a:rPr lang="en-US" sz="5400" b="0" dirty="0">
                <a:latin typeface="League Gothic"/>
                <a:cs typeface="Arial" pitchFamily="34"/>
              </a:rPr>
              <a:t>Basic Costs in Georgia</a:t>
            </a:r>
            <a:endParaRPr lang="en-US" sz="5400" b="0" dirty="0">
              <a:highlight>
                <a:srgbClr val="00FF00"/>
              </a:highlight>
              <a:latin typeface="League Gothic"/>
              <a:cs typeface="Arial" pitchFamily="34"/>
            </a:endParaRPr>
          </a:p>
        </p:txBody>
      </p:sp>
      <p:pic>
        <p:nvPicPr>
          <p:cNvPr id="3" name="Picture 4"/>
          <p:cNvPicPr>
            <a:picLocks noChangeAspect="1"/>
          </p:cNvPicPr>
          <p:nvPr/>
        </p:nvPicPr>
        <p:blipFill>
          <a:blip r:embed="rId3"/>
          <a:stretch>
            <a:fillRect/>
          </a:stretch>
        </p:blipFill>
        <p:spPr>
          <a:xfrm>
            <a:off x="1014984" y="1321307"/>
            <a:ext cx="5755581" cy="5182663"/>
          </a:xfrm>
          <a:prstGeom prst="rect">
            <a:avLst/>
          </a:prstGeom>
          <a:noFill/>
          <a:ln cap="flat">
            <a:noFill/>
          </a:ln>
        </p:spPr>
      </p:pic>
      <p:pic>
        <p:nvPicPr>
          <p:cNvPr id="4" name="Picture 7"/>
          <p:cNvPicPr>
            <a:picLocks noChangeAspect="1"/>
          </p:cNvPicPr>
          <p:nvPr/>
        </p:nvPicPr>
        <p:blipFill>
          <a:blip r:embed="rId4"/>
          <a:stretch>
            <a:fillRect/>
          </a:stretch>
        </p:blipFill>
        <p:spPr>
          <a:xfrm>
            <a:off x="7123843" y="1321307"/>
            <a:ext cx="3952878" cy="4467228"/>
          </a:xfrm>
          <a:prstGeom prst="rect">
            <a:avLst/>
          </a:prstGeom>
          <a:noFill/>
          <a:ln cap="flat">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10582</TotalTime>
  <Words>1786</Words>
  <Application>Microsoft Office PowerPoint</Application>
  <PresentationFormat>Widescreen</PresentationFormat>
  <Paragraphs>160</Paragraphs>
  <Slides>23</Slides>
  <Notes>15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23</vt:i4>
      </vt:variant>
    </vt:vector>
  </HeadingPairs>
  <TitlesOfParts>
    <vt:vector size="32" baseType="lpstr">
      <vt:lpstr>Arial</vt:lpstr>
      <vt:lpstr>Calibri</vt:lpstr>
      <vt:lpstr>League Gothic</vt:lpstr>
      <vt:lpstr>League Spartan</vt:lpstr>
      <vt:lpstr>Roboto</vt:lpstr>
      <vt:lpstr>Symbol</vt:lpstr>
      <vt:lpstr>Wingdings</vt:lpstr>
      <vt:lpstr>Office Theme</vt:lpstr>
      <vt:lpstr>1_Office Theme</vt:lpstr>
      <vt:lpstr>PowerPoint Presentation</vt:lpstr>
      <vt:lpstr>PowerPoint Presentation</vt:lpstr>
      <vt:lpstr>PowerPoint Presentation</vt:lpstr>
      <vt:lpstr>We Are United For ALICE</vt:lpstr>
      <vt:lpstr>PowerPoint Presentation</vt:lpstr>
      <vt:lpstr>PowerPoint Presentation</vt:lpstr>
      <vt:lpstr>Key Terms and Methodology</vt:lpstr>
      <vt:lpstr>The ALICE Household Survival Budget</vt:lpstr>
      <vt:lpstr>Basic Costs in Georgia</vt:lpstr>
      <vt:lpstr>Cost of Living Varies Across the State</vt:lpstr>
      <vt:lpstr>Understanding Financial Hardship</vt:lpstr>
      <vt:lpstr>Financial Hardship Over Time</vt:lpstr>
      <vt:lpstr>Financial Hardship Varies by Location</vt:lpstr>
      <vt:lpstr>  Demographics of Households in Hardship</vt:lpstr>
      <vt:lpstr>Working Hard, Yet Struggling</vt:lpstr>
      <vt:lpstr>Costs vs. Wages  and Assistance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Christine Aromando</dc:creator>
  <cp:lastModifiedBy>Lasima Turmon</cp:lastModifiedBy>
  <cp:revision>68</cp:revision>
  <dcterms:created xsi:type="dcterms:W3CDTF">2017-03-22T19:41:19Z</dcterms:created>
  <dcterms:modified xsi:type="dcterms:W3CDTF">2024-05-01T19:28:50Z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0x010100B72358EAB7F38F4E95AD7FEB44FD0E14</vt:lpwstr>
  </property>
  <property fmtid="{D5CDD505-2E9C-101B-9397-08002B2CF9AE}" pid="3" name="MediaServiceImageTags">
    <vt:lpwstr/>
  </property>
</Properties>
</file>