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1" r:id="rId5"/>
    <p:sldId id="259" r:id="rId6"/>
    <p:sldId id="260" r:id="rId7"/>
    <p:sldId id="267" r:id="rId8"/>
    <p:sldId id="262" r:id="rId9"/>
    <p:sldId id="263" r:id="rId10"/>
    <p:sldId id="265" r:id="rId11"/>
    <p:sldId id="264"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FDF5D8-C10A-4E3C-B17E-F5E50C87245B}" type="doc">
      <dgm:prSet loTypeId="urn:microsoft.com/office/officeart/2005/8/layout/vProcess5" loCatId="process" qsTypeId="urn:microsoft.com/office/officeart/2005/8/quickstyle/simple4" qsCatId="simple" csTypeId="urn:microsoft.com/office/officeart/2005/8/colors/accent1_2" csCatId="accent1" phldr="1"/>
      <dgm:spPr/>
      <dgm:t>
        <a:bodyPr/>
        <a:lstStyle/>
        <a:p>
          <a:endParaRPr lang="en-US"/>
        </a:p>
      </dgm:t>
    </dgm:pt>
    <dgm:pt modelId="{42C163A0-B6E0-4D01-8C58-453797BFDAA0}">
      <dgm:prSet/>
      <dgm:spPr/>
      <dgm:t>
        <a:bodyPr/>
        <a:lstStyle/>
        <a:p>
          <a:r>
            <a:rPr lang="en-US" dirty="0">
              <a:latin typeface="MS Reference Sans Serif" panose="020B0604030504040204" pitchFamily="34" charset="0"/>
            </a:rPr>
            <a:t>A nonprofit board of directors is a group of individuals who are elected to govern and oversee the organization’s operations. The board is responsible for setting the organization’s mission, strategy, and goals, and ensuring that the organization operates in compliance with legal and ethical standards. The board of directors is also responsible for ensuring the organization’s financial stability and sustainability.</a:t>
          </a:r>
        </a:p>
      </dgm:t>
    </dgm:pt>
    <dgm:pt modelId="{32677379-5BE4-4104-BBBC-9D19B5B3C9B8}" type="parTrans" cxnId="{262F4513-33C4-4330-9990-8369AB7FA982}">
      <dgm:prSet/>
      <dgm:spPr/>
      <dgm:t>
        <a:bodyPr/>
        <a:lstStyle/>
        <a:p>
          <a:endParaRPr lang="en-US"/>
        </a:p>
      </dgm:t>
    </dgm:pt>
    <dgm:pt modelId="{9BCBD731-4FC5-4FFA-B3A3-8F491B1CD09D}" type="sibTrans" cxnId="{262F4513-33C4-4330-9990-8369AB7FA982}">
      <dgm:prSet/>
      <dgm:spPr/>
      <dgm:t>
        <a:bodyPr/>
        <a:lstStyle/>
        <a:p>
          <a:endParaRPr lang="en-US" dirty="0"/>
        </a:p>
      </dgm:t>
    </dgm:pt>
    <dgm:pt modelId="{1650C432-3129-468A-AEC0-1DEDBE5ABBFE}">
      <dgm:prSet/>
      <dgm:spPr/>
      <dgm:t>
        <a:bodyPr/>
        <a:lstStyle/>
        <a:p>
          <a:r>
            <a:rPr lang="en-US" dirty="0">
              <a:latin typeface="MS Reference Sans Serif" panose="020B0604030504040204" pitchFamily="34" charset="0"/>
            </a:rPr>
            <a:t>Source: A Non-profit Board of Directors- What is a Board? Greg McRay, EA, April 17,2023, Foundation Group website</a:t>
          </a:r>
        </a:p>
      </dgm:t>
    </dgm:pt>
    <dgm:pt modelId="{5D03A9E1-261F-42A7-8F84-CC7039372105}" type="parTrans" cxnId="{E8AAD807-D5F6-4EB0-9ECD-B8167E68428E}">
      <dgm:prSet/>
      <dgm:spPr/>
      <dgm:t>
        <a:bodyPr/>
        <a:lstStyle/>
        <a:p>
          <a:endParaRPr lang="en-US"/>
        </a:p>
      </dgm:t>
    </dgm:pt>
    <dgm:pt modelId="{F6016493-F706-4B21-8725-2EF9489473A3}" type="sibTrans" cxnId="{E8AAD807-D5F6-4EB0-9ECD-B8167E68428E}">
      <dgm:prSet/>
      <dgm:spPr/>
      <dgm:t>
        <a:bodyPr/>
        <a:lstStyle/>
        <a:p>
          <a:endParaRPr lang="en-US"/>
        </a:p>
      </dgm:t>
    </dgm:pt>
    <dgm:pt modelId="{E53A3E24-1302-41A6-AC55-7EEB76CFDDF2}" type="pres">
      <dgm:prSet presAssocID="{6EFDF5D8-C10A-4E3C-B17E-F5E50C87245B}" presName="outerComposite" presStyleCnt="0">
        <dgm:presLayoutVars>
          <dgm:chMax val="5"/>
          <dgm:dir/>
          <dgm:resizeHandles val="exact"/>
        </dgm:presLayoutVars>
      </dgm:prSet>
      <dgm:spPr/>
    </dgm:pt>
    <dgm:pt modelId="{8B9C64FA-61EE-4D64-B112-27ED55E77910}" type="pres">
      <dgm:prSet presAssocID="{6EFDF5D8-C10A-4E3C-B17E-F5E50C87245B}" presName="dummyMaxCanvas" presStyleCnt="0">
        <dgm:presLayoutVars/>
      </dgm:prSet>
      <dgm:spPr/>
    </dgm:pt>
    <dgm:pt modelId="{983BD398-3F2F-40F3-8CEF-D2069D46874A}" type="pres">
      <dgm:prSet presAssocID="{6EFDF5D8-C10A-4E3C-B17E-F5E50C87245B}" presName="TwoNodes_1" presStyleLbl="node1" presStyleIdx="0" presStyleCnt="2">
        <dgm:presLayoutVars>
          <dgm:bulletEnabled val="1"/>
        </dgm:presLayoutVars>
      </dgm:prSet>
      <dgm:spPr/>
    </dgm:pt>
    <dgm:pt modelId="{9C6B9D82-FBD0-42A8-8C09-71ABFED3CE7A}" type="pres">
      <dgm:prSet presAssocID="{6EFDF5D8-C10A-4E3C-B17E-F5E50C87245B}" presName="TwoNodes_2" presStyleLbl="node1" presStyleIdx="1" presStyleCnt="2" custScaleY="58284">
        <dgm:presLayoutVars>
          <dgm:bulletEnabled val="1"/>
        </dgm:presLayoutVars>
      </dgm:prSet>
      <dgm:spPr/>
    </dgm:pt>
    <dgm:pt modelId="{F467B473-BD6F-4B5B-9309-056EB8628C5F}" type="pres">
      <dgm:prSet presAssocID="{6EFDF5D8-C10A-4E3C-B17E-F5E50C87245B}" presName="TwoConn_1-2" presStyleLbl="fgAccFollowNode1" presStyleIdx="0" presStyleCnt="1">
        <dgm:presLayoutVars>
          <dgm:bulletEnabled val="1"/>
        </dgm:presLayoutVars>
      </dgm:prSet>
      <dgm:spPr/>
    </dgm:pt>
    <dgm:pt modelId="{A651A03B-B35D-4662-8307-1B2E8F6D5EE3}" type="pres">
      <dgm:prSet presAssocID="{6EFDF5D8-C10A-4E3C-B17E-F5E50C87245B}" presName="TwoNodes_1_text" presStyleLbl="node1" presStyleIdx="1" presStyleCnt="2">
        <dgm:presLayoutVars>
          <dgm:bulletEnabled val="1"/>
        </dgm:presLayoutVars>
      </dgm:prSet>
      <dgm:spPr/>
    </dgm:pt>
    <dgm:pt modelId="{E4ABF553-5456-4D98-9304-2DE059EDC317}" type="pres">
      <dgm:prSet presAssocID="{6EFDF5D8-C10A-4E3C-B17E-F5E50C87245B}" presName="TwoNodes_2_text" presStyleLbl="node1" presStyleIdx="1" presStyleCnt="2">
        <dgm:presLayoutVars>
          <dgm:bulletEnabled val="1"/>
        </dgm:presLayoutVars>
      </dgm:prSet>
      <dgm:spPr/>
    </dgm:pt>
  </dgm:ptLst>
  <dgm:cxnLst>
    <dgm:cxn modelId="{E8AAD807-D5F6-4EB0-9ECD-B8167E68428E}" srcId="{6EFDF5D8-C10A-4E3C-B17E-F5E50C87245B}" destId="{1650C432-3129-468A-AEC0-1DEDBE5ABBFE}" srcOrd="1" destOrd="0" parTransId="{5D03A9E1-261F-42A7-8F84-CC7039372105}" sibTransId="{F6016493-F706-4B21-8725-2EF9489473A3}"/>
    <dgm:cxn modelId="{262F4513-33C4-4330-9990-8369AB7FA982}" srcId="{6EFDF5D8-C10A-4E3C-B17E-F5E50C87245B}" destId="{42C163A0-B6E0-4D01-8C58-453797BFDAA0}" srcOrd="0" destOrd="0" parTransId="{32677379-5BE4-4104-BBBC-9D19B5B3C9B8}" sibTransId="{9BCBD731-4FC5-4FFA-B3A3-8F491B1CD09D}"/>
    <dgm:cxn modelId="{57B9E56C-70E8-45D3-903C-634CA82C0D18}" type="presOf" srcId="{1650C432-3129-468A-AEC0-1DEDBE5ABBFE}" destId="{E4ABF553-5456-4D98-9304-2DE059EDC317}" srcOrd="1" destOrd="0" presId="urn:microsoft.com/office/officeart/2005/8/layout/vProcess5"/>
    <dgm:cxn modelId="{9B30D499-33AD-4736-B0D7-5F1A1B8E0640}" type="presOf" srcId="{1650C432-3129-468A-AEC0-1DEDBE5ABBFE}" destId="{9C6B9D82-FBD0-42A8-8C09-71ABFED3CE7A}" srcOrd="0" destOrd="0" presId="urn:microsoft.com/office/officeart/2005/8/layout/vProcess5"/>
    <dgm:cxn modelId="{3CC1869A-25DF-4132-91DE-4FBB0B1644BD}" type="presOf" srcId="{9BCBD731-4FC5-4FFA-B3A3-8F491B1CD09D}" destId="{F467B473-BD6F-4B5B-9309-056EB8628C5F}" srcOrd="0" destOrd="0" presId="urn:microsoft.com/office/officeart/2005/8/layout/vProcess5"/>
    <dgm:cxn modelId="{DA69CBC1-6564-4020-BB20-3EA958CD1DF4}" type="presOf" srcId="{42C163A0-B6E0-4D01-8C58-453797BFDAA0}" destId="{A651A03B-B35D-4662-8307-1B2E8F6D5EE3}" srcOrd="1" destOrd="0" presId="urn:microsoft.com/office/officeart/2005/8/layout/vProcess5"/>
    <dgm:cxn modelId="{064B3DD7-472F-4043-9983-4E7537666126}" type="presOf" srcId="{42C163A0-B6E0-4D01-8C58-453797BFDAA0}" destId="{983BD398-3F2F-40F3-8CEF-D2069D46874A}" srcOrd="0" destOrd="0" presId="urn:microsoft.com/office/officeart/2005/8/layout/vProcess5"/>
    <dgm:cxn modelId="{9035A8EE-60F5-4BAA-BF70-AB471C654413}" type="presOf" srcId="{6EFDF5D8-C10A-4E3C-B17E-F5E50C87245B}" destId="{E53A3E24-1302-41A6-AC55-7EEB76CFDDF2}" srcOrd="0" destOrd="0" presId="urn:microsoft.com/office/officeart/2005/8/layout/vProcess5"/>
    <dgm:cxn modelId="{7918AE63-8110-4AD5-B733-D2CA6D768EFB}" type="presParOf" srcId="{E53A3E24-1302-41A6-AC55-7EEB76CFDDF2}" destId="{8B9C64FA-61EE-4D64-B112-27ED55E77910}" srcOrd="0" destOrd="0" presId="urn:microsoft.com/office/officeart/2005/8/layout/vProcess5"/>
    <dgm:cxn modelId="{EB38FA29-0F44-4094-A0FA-39DC75A20D73}" type="presParOf" srcId="{E53A3E24-1302-41A6-AC55-7EEB76CFDDF2}" destId="{983BD398-3F2F-40F3-8CEF-D2069D46874A}" srcOrd="1" destOrd="0" presId="urn:microsoft.com/office/officeart/2005/8/layout/vProcess5"/>
    <dgm:cxn modelId="{52E20A9C-E427-4EB1-A026-5097CB971FE0}" type="presParOf" srcId="{E53A3E24-1302-41A6-AC55-7EEB76CFDDF2}" destId="{9C6B9D82-FBD0-42A8-8C09-71ABFED3CE7A}" srcOrd="2" destOrd="0" presId="urn:microsoft.com/office/officeart/2005/8/layout/vProcess5"/>
    <dgm:cxn modelId="{DA38FC27-9252-4A11-A4EC-A6442409E0DD}" type="presParOf" srcId="{E53A3E24-1302-41A6-AC55-7EEB76CFDDF2}" destId="{F467B473-BD6F-4B5B-9309-056EB8628C5F}" srcOrd="3" destOrd="0" presId="urn:microsoft.com/office/officeart/2005/8/layout/vProcess5"/>
    <dgm:cxn modelId="{99B806C9-B052-47AD-8104-25952E87EAE1}" type="presParOf" srcId="{E53A3E24-1302-41A6-AC55-7EEB76CFDDF2}" destId="{A651A03B-B35D-4662-8307-1B2E8F6D5EE3}" srcOrd="4" destOrd="0" presId="urn:microsoft.com/office/officeart/2005/8/layout/vProcess5"/>
    <dgm:cxn modelId="{9574AAE0-AB77-4281-91B2-E38331982608}" type="presParOf" srcId="{E53A3E24-1302-41A6-AC55-7EEB76CFDDF2}" destId="{E4ABF553-5456-4D98-9304-2DE059EDC317}"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BFAB1C-2A47-41C5-9CFB-B5C126EDCF00}"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US"/>
        </a:p>
      </dgm:t>
    </dgm:pt>
    <dgm:pt modelId="{F4AEE8C4-0966-4F3A-9F68-9A715900CFAE}">
      <dgm:prSet/>
      <dgm:spPr/>
      <dgm:t>
        <a:bodyPr/>
        <a:lstStyle/>
        <a:p>
          <a:r>
            <a:rPr lang="en-US" dirty="0"/>
            <a:t>How is our Customer Service?</a:t>
          </a:r>
        </a:p>
      </dgm:t>
    </dgm:pt>
    <dgm:pt modelId="{F988B981-9FB7-4A38-B698-7139A471417B}" type="parTrans" cxnId="{CFA6642D-70BC-473D-9E35-3F52912EC45F}">
      <dgm:prSet/>
      <dgm:spPr/>
      <dgm:t>
        <a:bodyPr/>
        <a:lstStyle/>
        <a:p>
          <a:endParaRPr lang="en-US"/>
        </a:p>
      </dgm:t>
    </dgm:pt>
    <dgm:pt modelId="{DA77D5D5-F508-40A1-A85A-52FBF4F1D760}" type="sibTrans" cxnId="{CFA6642D-70BC-473D-9E35-3F52912EC45F}">
      <dgm:prSet/>
      <dgm:spPr/>
      <dgm:t>
        <a:bodyPr/>
        <a:lstStyle/>
        <a:p>
          <a:endParaRPr lang="en-US"/>
        </a:p>
      </dgm:t>
    </dgm:pt>
    <dgm:pt modelId="{4086395D-1A7C-4AD4-B845-7FE77F8CE845}">
      <dgm:prSet/>
      <dgm:spPr/>
      <dgm:t>
        <a:bodyPr/>
        <a:lstStyle/>
        <a:p>
          <a:r>
            <a:rPr lang="en-US" dirty="0"/>
            <a:t>What would you like to see us change?</a:t>
          </a:r>
        </a:p>
      </dgm:t>
    </dgm:pt>
    <dgm:pt modelId="{D393366C-8EB4-4839-B5A2-DE9D2DA2E703}" type="parTrans" cxnId="{66E799B3-68F8-4225-9B96-C4E060A44485}">
      <dgm:prSet/>
      <dgm:spPr/>
      <dgm:t>
        <a:bodyPr/>
        <a:lstStyle/>
        <a:p>
          <a:endParaRPr lang="en-US"/>
        </a:p>
      </dgm:t>
    </dgm:pt>
    <dgm:pt modelId="{9FC6430A-D410-4E25-AF05-827B803F8E8B}" type="sibTrans" cxnId="{66E799B3-68F8-4225-9B96-C4E060A44485}">
      <dgm:prSet/>
      <dgm:spPr/>
      <dgm:t>
        <a:bodyPr/>
        <a:lstStyle/>
        <a:p>
          <a:endParaRPr lang="en-US"/>
        </a:p>
      </dgm:t>
    </dgm:pt>
    <dgm:pt modelId="{C59CCB38-E6C5-4866-AC70-6EA8DE13A9A6}">
      <dgm:prSet/>
      <dgm:spPr/>
      <dgm:t>
        <a:bodyPr/>
        <a:lstStyle/>
        <a:p>
          <a:r>
            <a:rPr lang="en-US" dirty="0"/>
            <a:t>What would you  like us to never change?</a:t>
          </a:r>
        </a:p>
      </dgm:t>
    </dgm:pt>
    <dgm:pt modelId="{9BEDBFCF-E6F9-4967-A99A-4B9FAC63C1F3}" type="parTrans" cxnId="{D47CEEB0-4EF4-4BF4-972D-775862F80C63}">
      <dgm:prSet/>
      <dgm:spPr/>
      <dgm:t>
        <a:bodyPr/>
        <a:lstStyle/>
        <a:p>
          <a:endParaRPr lang="en-US"/>
        </a:p>
      </dgm:t>
    </dgm:pt>
    <dgm:pt modelId="{52FE6EE9-DAF8-44B6-9A0D-5FBA5FB31B14}" type="sibTrans" cxnId="{D47CEEB0-4EF4-4BF4-972D-775862F80C63}">
      <dgm:prSet/>
      <dgm:spPr/>
      <dgm:t>
        <a:bodyPr/>
        <a:lstStyle/>
        <a:p>
          <a:endParaRPr lang="en-US"/>
        </a:p>
      </dgm:t>
    </dgm:pt>
    <dgm:pt modelId="{493E96A6-3AEA-470E-9204-97E78DBDB863}">
      <dgm:prSet/>
      <dgm:spPr/>
      <dgm:t>
        <a:bodyPr/>
        <a:lstStyle/>
        <a:p>
          <a:r>
            <a:rPr lang="en-US" dirty="0"/>
            <a:t>Are we meeting your needs?</a:t>
          </a:r>
        </a:p>
      </dgm:t>
    </dgm:pt>
    <dgm:pt modelId="{13DC3896-40C7-4A49-A585-DF260B626967}" type="parTrans" cxnId="{9674DD03-0D24-4CC4-B6D4-F00DB2514BD5}">
      <dgm:prSet/>
      <dgm:spPr/>
      <dgm:t>
        <a:bodyPr/>
        <a:lstStyle/>
        <a:p>
          <a:endParaRPr lang="en-US"/>
        </a:p>
      </dgm:t>
    </dgm:pt>
    <dgm:pt modelId="{6AE0AF21-3846-4543-9C57-0F491A40139F}" type="sibTrans" cxnId="{9674DD03-0D24-4CC4-B6D4-F00DB2514BD5}">
      <dgm:prSet/>
      <dgm:spPr/>
      <dgm:t>
        <a:bodyPr/>
        <a:lstStyle/>
        <a:p>
          <a:endParaRPr lang="en-US"/>
        </a:p>
      </dgm:t>
    </dgm:pt>
    <dgm:pt modelId="{B35CE8EE-49AE-46D4-AD24-1DF43851791A}" type="pres">
      <dgm:prSet presAssocID="{19BFAB1C-2A47-41C5-9CFB-B5C126EDCF00}" presName="compositeShape" presStyleCnt="0">
        <dgm:presLayoutVars>
          <dgm:chMax val="7"/>
          <dgm:dir/>
          <dgm:resizeHandles val="exact"/>
        </dgm:presLayoutVars>
      </dgm:prSet>
      <dgm:spPr/>
    </dgm:pt>
    <dgm:pt modelId="{9FFDE91A-14C5-413F-BEB1-A5C824B0691B}" type="pres">
      <dgm:prSet presAssocID="{19BFAB1C-2A47-41C5-9CFB-B5C126EDCF00}" presName="wedge1" presStyleLbl="node1" presStyleIdx="0" presStyleCnt="4"/>
      <dgm:spPr/>
    </dgm:pt>
    <dgm:pt modelId="{E5571B05-87CB-492E-ACC8-82BBB91284BF}" type="pres">
      <dgm:prSet presAssocID="{19BFAB1C-2A47-41C5-9CFB-B5C126EDCF00}" presName="dummy1a" presStyleCnt="0"/>
      <dgm:spPr/>
    </dgm:pt>
    <dgm:pt modelId="{19A390D1-A35B-4B39-AD29-C751187D46B5}" type="pres">
      <dgm:prSet presAssocID="{19BFAB1C-2A47-41C5-9CFB-B5C126EDCF00}" presName="dummy1b" presStyleCnt="0"/>
      <dgm:spPr/>
    </dgm:pt>
    <dgm:pt modelId="{6D15CA09-FC05-4448-A23C-3D939BF74973}" type="pres">
      <dgm:prSet presAssocID="{19BFAB1C-2A47-41C5-9CFB-B5C126EDCF00}" presName="wedge1Tx" presStyleLbl="node1" presStyleIdx="0" presStyleCnt="4">
        <dgm:presLayoutVars>
          <dgm:chMax val="0"/>
          <dgm:chPref val="0"/>
          <dgm:bulletEnabled val="1"/>
        </dgm:presLayoutVars>
      </dgm:prSet>
      <dgm:spPr/>
    </dgm:pt>
    <dgm:pt modelId="{E3B676FA-A639-4217-AA13-A9B134911498}" type="pres">
      <dgm:prSet presAssocID="{19BFAB1C-2A47-41C5-9CFB-B5C126EDCF00}" presName="wedge2" presStyleLbl="node1" presStyleIdx="1" presStyleCnt="4"/>
      <dgm:spPr/>
    </dgm:pt>
    <dgm:pt modelId="{20EB596E-727D-4605-9BB6-D9B7587EED11}" type="pres">
      <dgm:prSet presAssocID="{19BFAB1C-2A47-41C5-9CFB-B5C126EDCF00}" presName="dummy2a" presStyleCnt="0"/>
      <dgm:spPr/>
    </dgm:pt>
    <dgm:pt modelId="{738FB8C9-40EE-461A-9753-2F0DFC131F7E}" type="pres">
      <dgm:prSet presAssocID="{19BFAB1C-2A47-41C5-9CFB-B5C126EDCF00}" presName="dummy2b" presStyleCnt="0"/>
      <dgm:spPr/>
    </dgm:pt>
    <dgm:pt modelId="{A1EE0C18-E68C-414F-AABC-A33D38EA7F8D}" type="pres">
      <dgm:prSet presAssocID="{19BFAB1C-2A47-41C5-9CFB-B5C126EDCF00}" presName="wedge2Tx" presStyleLbl="node1" presStyleIdx="1" presStyleCnt="4">
        <dgm:presLayoutVars>
          <dgm:chMax val="0"/>
          <dgm:chPref val="0"/>
          <dgm:bulletEnabled val="1"/>
        </dgm:presLayoutVars>
      </dgm:prSet>
      <dgm:spPr/>
    </dgm:pt>
    <dgm:pt modelId="{37988C0F-5D15-4B38-B9D6-55431704E5E9}" type="pres">
      <dgm:prSet presAssocID="{19BFAB1C-2A47-41C5-9CFB-B5C126EDCF00}" presName="wedge3" presStyleLbl="node1" presStyleIdx="2" presStyleCnt="4"/>
      <dgm:spPr/>
    </dgm:pt>
    <dgm:pt modelId="{ABA3DB11-08AA-4B90-BDAD-78AB4F6E0661}" type="pres">
      <dgm:prSet presAssocID="{19BFAB1C-2A47-41C5-9CFB-B5C126EDCF00}" presName="dummy3a" presStyleCnt="0"/>
      <dgm:spPr/>
    </dgm:pt>
    <dgm:pt modelId="{C7AF7E5A-AC9D-4293-AF75-F6FFF5860FDC}" type="pres">
      <dgm:prSet presAssocID="{19BFAB1C-2A47-41C5-9CFB-B5C126EDCF00}" presName="dummy3b" presStyleCnt="0"/>
      <dgm:spPr/>
    </dgm:pt>
    <dgm:pt modelId="{84E034EB-3D66-4BDA-B80E-7CA6CE3C0C3D}" type="pres">
      <dgm:prSet presAssocID="{19BFAB1C-2A47-41C5-9CFB-B5C126EDCF00}" presName="wedge3Tx" presStyleLbl="node1" presStyleIdx="2" presStyleCnt="4">
        <dgm:presLayoutVars>
          <dgm:chMax val="0"/>
          <dgm:chPref val="0"/>
          <dgm:bulletEnabled val="1"/>
        </dgm:presLayoutVars>
      </dgm:prSet>
      <dgm:spPr/>
    </dgm:pt>
    <dgm:pt modelId="{960E3092-5392-436E-9CC5-3875C817CDF5}" type="pres">
      <dgm:prSet presAssocID="{19BFAB1C-2A47-41C5-9CFB-B5C126EDCF00}" presName="wedge4" presStyleLbl="node1" presStyleIdx="3" presStyleCnt="4"/>
      <dgm:spPr/>
    </dgm:pt>
    <dgm:pt modelId="{D864B828-4485-4915-A239-8D746A0DEEAF}" type="pres">
      <dgm:prSet presAssocID="{19BFAB1C-2A47-41C5-9CFB-B5C126EDCF00}" presName="dummy4a" presStyleCnt="0"/>
      <dgm:spPr/>
    </dgm:pt>
    <dgm:pt modelId="{4533B2AC-9797-4536-8224-C7C08C97535D}" type="pres">
      <dgm:prSet presAssocID="{19BFAB1C-2A47-41C5-9CFB-B5C126EDCF00}" presName="dummy4b" presStyleCnt="0"/>
      <dgm:spPr/>
    </dgm:pt>
    <dgm:pt modelId="{B9B24DAB-68FE-4102-8638-699E15BD15CE}" type="pres">
      <dgm:prSet presAssocID="{19BFAB1C-2A47-41C5-9CFB-B5C126EDCF00}" presName="wedge4Tx" presStyleLbl="node1" presStyleIdx="3" presStyleCnt="4">
        <dgm:presLayoutVars>
          <dgm:chMax val="0"/>
          <dgm:chPref val="0"/>
          <dgm:bulletEnabled val="1"/>
        </dgm:presLayoutVars>
      </dgm:prSet>
      <dgm:spPr/>
    </dgm:pt>
    <dgm:pt modelId="{70CB7FE6-E5DF-4351-939E-8201ECDF879C}" type="pres">
      <dgm:prSet presAssocID="{DA77D5D5-F508-40A1-A85A-52FBF4F1D760}" presName="arrowWedge1" presStyleLbl="fgSibTrans2D1" presStyleIdx="0" presStyleCnt="4"/>
      <dgm:spPr/>
    </dgm:pt>
    <dgm:pt modelId="{28FBD5CC-A775-42F0-A688-2E14ED899E14}" type="pres">
      <dgm:prSet presAssocID="{9FC6430A-D410-4E25-AF05-827B803F8E8B}" presName="arrowWedge2" presStyleLbl="fgSibTrans2D1" presStyleIdx="1" presStyleCnt="4"/>
      <dgm:spPr/>
    </dgm:pt>
    <dgm:pt modelId="{7DB8C8E8-A188-430D-9E14-C425AF071303}" type="pres">
      <dgm:prSet presAssocID="{52FE6EE9-DAF8-44B6-9A0D-5FBA5FB31B14}" presName="arrowWedge3" presStyleLbl="fgSibTrans2D1" presStyleIdx="2" presStyleCnt="4"/>
      <dgm:spPr/>
    </dgm:pt>
    <dgm:pt modelId="{3CE4C59E-CF7F-492B-B579-59DA88122121}" type="pres">
      <dgm:prSet presAssocID="{6AE0AF21-3846-4543-9C57-0F491A40139F}" presName="arrowWedge4" presStyleLbl="fgSibTrans2D1" presStyleIdx="3" presStyleCnt="4"/>
      <dgm:spPr/>
    </dgm:pt>
  </dgm:ptLst>
  <dgm:cxnLst>
    <dgm:cxn modelId="{9674DD03-0D24-4CC4-B6D4-F00DB2514BD5}" srcId="{19BFAB1C-2A47-41C5-9CFB-B5C126EDCF00}" destId="{493E96A6-3AEA-470E-9204-97E78DBDB863}" srcOrd="3" destOrd="0" parTransId="{13DC3896-40C7-4A49-A585-DF260B626967}" sibTransId="{6AE0AF21-3846-4543-9C57-0F491A40139F}"/>
    <dgm:cxn modelId="{F3AAA306-22D9-4DBC-BBEB-7006523270F9}" type="presOf" srcId="{F4AEE8C4-0966-4F3A-9F68-9A715900CFAE}" destId="{9FFDE91A-14C5-413F-BEB1-A5C824B0691B}" srcOrd="0" destOrd="0" presId="urn:microsoft.com/office/officeart/2005/8/layout/cycle8"/>
    <dgm:cxn modelId="{D4F5560D-65E7-42B7-B7C6-B1CF8769D6FA}" type="presOf" srcId="{F4AEE8C4-0966-4F3A-9F68-9A715900CFAE}" destId="{6D15CA09-FC05-4448-A23C-3D939BF74973}" srcOrd="1" destOrd="0" presId="urn:microsoft.com/office/officeart/2005/8/layout/cycle8"/>
    <dgm:cxn modelId="{893B5A19-2F97-4535-B0CA-780113739302}" type="presOf" srcId="{C59CCB38-E6C5-4866-AC70-6EA8DE13A9A6}" destId="{37988C0F-5D15-4B38-B9D6-55431704E5E9}" srcOrd="0" destOrd="0" presId="urn:microsoft.com/office/officeart/2005/8/layout/cycle8"/>
    <dgm:cxn modelId="{CFA6642D-70BC-473D-9E35-3F52912EC45F}" srcId="{19BFAB1C-2A47-41C5-9CFB-B5C126EDCF00}" destId="{F4AEE8C4-0966-4F3A-9F68-9A715900CFAE}" srcOrd="0" destOrd="0" parTransId="{F988B981-9FB7-4A38-B698-7139A471417B}" sibTransId="{DA77D5D5-F508-40A1-A85A-52FBF4F1D760}"/>
    <dgm:cxn modelId="{E0BA863A-7EB2-419C-A032-54626CEC48F0}" type="presOf" srcId="{4086395D-1A7C-4AD4-B845-7FE77F8CE845}" destId="{A1EE0C18-E68C-414F-AABC-A33D38EA7F8D}" srcOrd="1" destOrd="0" presId="urn:microsoft.com/office/officeart/2005/8/layout/cycle8"/>
    <dgm:cxn modelId="{74778D87-EFC7-40DE-A6C8-423B1701B811}" type="presOf" srcId="{493E96A6-3AEA-470E-9204-97E78DBDB863}" destId="{960E3092-5392-436E-9CC5-3875C817CDF5}" srcOrd="0" destOrd="0" presId="urn:microsoft.com/office/officeart/2005/8/layout/cycle8"/>
    <dgm:cxn modelId="{E0E62BA1-8068-4A84-A0DD-257D733BEE88}" type="presOf" srcId="{19BFAB1C-2A47-41C5-9CFB-B5C126EDCF00}" destId="{B35CE8EE-49AE-46D4-AD24-1DF43851791A}" srcOrd="0" destOrd="0" presId="urn:microsoft.com/office/officeart/2005/8/layout/cycle8"/>
    <dgm:cxn modelId="{D47CEEB0-4EF4-4BF4-972D-775862F80C63}" srcId="{19BFAB1C-2A47-41C5-9CFB-B5C126EDCF00}" destId="{C59CCB38-E6C5-4866-AC70-6EA8DE13A9A6}" srcOrd="2" destOrd="0" parTransId="{9BEDBFCF-E6F9-4967-A99A-4B9FAC63C1F3}" sibTransId="{52FE6EE9-DAF8-44B6-9A0D-5FBA5FB31B14}"/>
    <dgm:cxn modelId="{66E799B3-68F8-4225-9B96-C4E060A44485}" srcId="{19BFAB1C-2A47-41C5-9CFB-B5C126EDCF00}" destId="{4086395D-1A7C-4AD4-B845-7FE77F8CE845}" srcOrd="1" destOrd="0" parTransId="{D393366C-8EB4-4839-B5A2-DE9D2DA2E703}" sibTransId="{9FC6430A-D410-4E25-AF05-827B803F8E8B}"/>
    <dgm:cxn modelId="{513C5DEB-8F41-41CC-A7BD-8B61C985C8AB}" type="presOf" srcId="{C59CCB38-E6C5-4866-AC70-6EA8DE13A9A6}" destId="{84E034EB-3D66-4BDA-B80E-7CA6CE3C0C3D}" srcOrd="1" destOrd="0" presId="urn:microsoft.com/office/officeart/2005/8/layout/cycle8"/>
    <dgm:cxn modelId="{7AD38CED-54EC-4EE3-8C98-2A7C642C52C3}" type="presOf" srcId="{4086395D-1A7C-4AD4-B845-7FE77F8CE845}" destId="{E3B676FA-A639-4217-AA13-A9B134911498}" srcOrd="0" destOrd="0" presId="urn:microsoft.com/office/officeart/2005/8/layout/cycle8"/>
    <dgm:cxn modelId="{42E4CAF2-4E9C-4016-B2C5-D20CA9B185DC}" type="presOf" srcId="{493E96A6-3AEA-470E-9204-97E78DBDB863}" destId="{B9B24DAB-68FE-4102-8638-699E15BD15CE}" srcOrd="1" destOrd="0" presId="urn:microsoft.com/office/officeart/2005/8/layout/cycle8"/>
    <dgm:cxn modelId="{5B66026D-0D83-4CFC-B847-9B5924611514}" type="presParOf" srcId="{B35CE8EE-49AE-46D4-AD24-1DF43851791A}" destId="{9FFDE91A-14C5-413F-BEB1-A5C824B0691B}" srcOrd="0" destOrd="0" presId="urn:microsoft.com/office/officeart/2005/8/layout/cycle8"/>
    <dgm:cxn modelId="{47E931F9-9261-4B59-B727-8B8D3527FEEF}" type="presParOf" srcId="{B35CE8EE-49AE-46D4-AD24-1DF43851791A}" destId="{E5571B05-87CB-492E-ACC8-82BBB91284BF}" srcOrd="1" destOrd="0" presId="urn:microsoft.com/office/officeart/2005/8/layout/cycle8"/>
    <dgm:cxn modelId="{EDC420D3-A83C-4359-AFCC-78654AC13057}" type="presParOf" srcId="{B35CE8EE-49AE-46D4-AD24-1DF43851791A}" destId="{19A390D1-A35B-4B39-AD29-C751187D46B5}" srcOrd="2" destOrd="0" presId="urn:microsoft.com/office/officeart/2005/8/layout/cycle8"/>
    <dgm:cxn modelId="{6A5195CF-A318-4199-906D-BC4EEE2B95B3}" type="presParOf" srcId="{B35CE8EE-49AE-46D4-AD24-1DF43851791A}" destId="{6D15CA09-FC05-4448-A23C-3D939BF74973}" srcOrd="3" destOrd="0" presId="urn:microsoft.com/office/officeart/2005/8/layout/cycle8"/>
    <dgm:cxn modelId="{DA492976-033F-434F-A888-8DD39DE3EC92}" type="presParOf" srcId="{B35CE8EE-49AE-46D4-AD24-1DF43851791A}" destId="{E3B676FA-A639-4217-AA13-A9B134911498}" srcOrd="4" destOrd="0" presId="urn:microsoft.com/office/officeart/2005/8/layout/cycle8"/>
    <dgm:cxn modelId="{829EDB47-BC7A-4872-BB96-FF44EB4310AA}" type="presParOf" srcId="{B35CE8EE-49AE-46D4-AD24-1DF43851791A}" destId="{20EB596E-727D-4605-9BB6-D9B7587EED11}" srcOrd="5" destOrd="0" presId="urn:microsoft.com/office/officeart/2005/8/layout/cycle8"/>
    <dgm:cxn modelId="{E629D669-C6C7-4347-A7AF-09D9A3233334}" type="presParOf" srcId="{B35CE8EE-49AE-46D4-AD24-1DF43851791A}" destId="{738FB8C9-40EE-461A-9753-2F0DFC131F7E}" srcOrd="6" destOrd="0" presId="urn:microsoft.com/office/officeart/2005/8/layout/cycle8"/>
    <dgm:cxn modelId="{15036592-DFFA-42C5-ADC5-3D1061928325}" type="presParOf" srcId="{B35CE8EE-49AE-46D4-AD24-1DF43851791A}" destId="{A1EE0C18-E68C-414F-AABC-A33D38EA7F8D}" srcOrd="7" destOrd="0" presId="urn:microsoft.com/office/officeart/2005/8/layout/cycle8"/>
    <dgm:cxn modelId="{D78B8465-3409-492B-8D17-5C996086E587}" type="presParOf" srcId="{B35CE8EE-49AE-46D4-AD24-1DF43851791A}" destId="{37988C0F-5D15-4B38-B9D6-55431704E5E9}" srcOrd="8" destOrd="0" presId="urn:microsoft.com/office/officeart/2005/8/layout/cycle8"/>
    <dgm:cxn modelId="{98A8CBF4-595D-4801-8E0B-360D7DA3ECCD}" type="presParOf" srcId="{B35CE8EE-49AE-46D4-AD24-1DF43851791A}" destId="{ABA3DB11-08AA-4B90-BDAD-78AB4F6E0661}" srcOrd="9" destOrd="0" presId="urn:microsoft.com/office/officeart/2005/8/layout/cycle8"/>
    <dgm:cxn modelId="{51286CD8-C6C2-4183-AE3E-16C67E5F2C25}" type="presParOf" srcId="{B35CE8EE-49AE-46D4-AD24-1DF43851791A}" destId="{C7AF7E5A-AC9D-4293-AF75-F6FFF5860FDC}" srcOrd="10" destOrd="0" presId="urn:microsoft.com/office/officeart/2005/8/layout/cycle8"/>
    <dgm:cxn modelId="{BA8C8804-C0B8-4E09-B192-6D417EFDB154}" type="presParOf" srcId="{B35CE8EE-49AE-46D4-AD24-1DF43851791A}" destId="{84E034EB-3D66-4BDA-B80E-7CA6CE3C0C3D}" srcOrd="11" destOrd="0" presId="urn:microsoft.com/office/officeart/2005/8/layout/cycle8"/>
    <dgm:cxn modelId="{6B48C651-9752-4FBF-9550-4075E6853BE1}" type="presParOf" srcId="{B35CE8EE-49AE-46D4-AD24-1DF43851791A}" destId="{960E3092-5392-436E-9CC5-3875C817CDF5}" srcOrd="12" destOrd="0" presId="urn:microsoft.com/office/officeart/2005/8/layout/cycle8"/>
    <dgm:cxn modelId="{04A5D281-C089-4AEC-8C6A-776CE2D15D8B}" type="presParOf" srcId="{B35CE8EE-49AE-46D4-AD24-1DF43851791A}" destId="{D864B828-4485-4915-A239-8D746A0DEEAF}" srcOrd="13" destOrd="0" presId="urn:microsoft.com/office/officeart/2005/8/layout/cycle8"/>
    <dgm:cxn modelId="{42B70FE5-44E4-4C39-BD15-5BF7B585440A}" type="presParOf" srcId="{B35CE8EE-49AE-46D4-AD24-1DF43851791A}" destId="{4533B2AC-9797-4536-8224-C7C08C97535D}" srcOrd="14" destOrd="0" presId="urn:microsoft.com/office/officeart/2005/8/layout/cycle8"/>
    <dgm:cxn modelId="{C7D9A730-352D-4214-91E4-7688CD11F8A2}" type="presParOf" srcId="{B35CE8EE-49AE-46D4-AD24-1DF43851791A}" destId="{B9B24DAB-68FE-4102-8638-699E15BD15CE}" srcOrd="15" destOrd="0" presId="urn:microsoft.com/office/officeart/2005/8/layout/cycle8"/>
    <dgm:cxn modelId="{E6E8DF2D-C166-48C6-8A5B-411A146724EC}" type="presParOf" srcId="{B35CE8EE-49AE-46D4-AD24-1DF43851791A}" destId="{70CB7FE6-E5DF-4351-939E-8201ECDF879C}" srcOrd="16" destOrd="0" presId="urn:microsoft.com/office/officeart/2005/8/layout/cycle8"/>
    <dgm:cxn modelId="{D962356A-212D-40E0-AFAF-B5EA16BF0D2F}" type="presParOf" srcId="{B35CE8EE-49AE-46D4-AD24-1DF43851791A}" destId="{28FBD5CC-A775-42F0-A688-2E14ED899E14}" srcOrd="17" destOrd="0" presId="urn:microsoft.com/office/officeart/2005/8/layout/cycle8"/>
    <dgm:cxn modelId="{D5A57D8E-48E0-44F4-AB13-B1E5A6A127DA}" type="presParOf" srcId="{B35CE8EE-49AE-46D4-AD24-1DF43851791A}" destId="{7DB8C8E8-A188-430D-9E14-C425AF071303}" srcOrd="18" destOrd="0" presId="urn:microsoft.com/office/officeart/2005/8/layout/cycle8"/>
    <dgm:cxn modelId="{8A1D9033-9225-49A2-9B66-A6F176E9E136}" type="presParOf" srcId="{B35CE8EE-49AE-46D4-AD24-1DF43851791A}" destId="{3CE4C59E-CF7F-492B-B579-59DA88122121}"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46451E-2B88-421C-AB36-C3D77D9F684E}"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2D40629-82AF-4612-9E91-C4148108F83F}">
      <dgm:prSet custT="1"/>
      <dgm:spPr/>
      <dgm:t>
        <a:bodyPr/>
        <a:lstStyle/>
        <a:p>
          <a:pPr>
            <a:lnSpc>
              <a:spcPct val="100000"/>
            </a:lnSpc>
          </a:pPr>
          <a:r>
            <a:rPr lang="en-US" sz="2000" dirty="0">
              <a:latin typeface="MS Reference Sans Serif" panose="020B0604030504040204" pitchFamily="34" charset="0"/>
            </a:rPr>
            <a:t>Think about the number you wrote down at the beginning of our session.</a:t>
          </a:r>
        </a:p>
      </dgm:t>
    </dgm:pt>
    <dgm:pt modelId="{350B2B47-FED5-4C2A-8411-8E0DA5ECFDB5}" type="parTrans" cxnId="{C9C6B167-5F74-4573-BEAB-4610B49F8EC0}">
      <dgm:prSet/>
      <dgm:spPr/>
      <dgm:t>
        <a:bodyPr/>
        <a:lstStyle/>
        <a:p>
          <a:endParaRPr lang="en-US"/>
        </a:p>
      </dgm:t>
    </dgm:pt>
    <dgm:pt modelId="{58183C21-F5AA-4EC9-BB0C-14C6EB3C0C6A}" type="sibTrans" cxnId="{C9C6B167-5F74-4573-BEAB-4610B49F8EC0}">
      <dgm:prSet/>
      <dgm:spPr/>
      <dgm:t>
        <a:bodyPr/>
        <a:lstStyle/>
        <a:p>
          <a:endParaRPr lang="en-US"/>
        </a:p>
      </dgm:t>
    </dgm:pt>
    <dgm:pt modelId="{293332D7-1E94-4F49-A38C-8EC5C94FAA67}">
      <dgm:prSet custT="1"/>
      <dgm:spPr/>
      <dgm:t>
        <a:bodyPr/>
        <a:lstStyle/>
        <a:p>
          <a:pPr>
            <a:lnSpc>
              <a:spcPct val="100000"/>
            </a:lnSpc>
          </a:pPr>
          <a:r>
            <a:rPr lang="en-US" sz="2000" dirty="0">
              <a:latin typeface="MS Reference Sans Serif" panose="020B0604030504040204" pitchFamily="34" charset="0"/>
            </a:rPr>
            <a:t>With these suggested best practices, how much can you move the needle on board engagement and teamwork?</a:t>
          </a:r>
        </a:p>
      </dgm:t>
    </dgm:pt>
    <dgm:pt modelId="{C687FD5D-EEFF-4F92-BEE0-DD826EE84205}" type="parTrans" cxnId="{D85973AB-B668-4FF1-819D-474AFBA94E9B}">
      <dgm:prSet/>
      <dgm:spPr/>
      <dgm:t>
        <a:bodyPr/>
        <a:lstStyle/>
        <a:p>
          <a:endParaRPr lang="en-US"/>
        </a:p>
      </dgm:t>
    </dgm:pt>
    <dgm:pt modelId="{AA257F4C-5008-4417-913E-56D17D3F568D}" type="sibTrans" cxnId="{D85973AB-B668-4FF1-819D-474AFBA94E9B}">
      <dgm:prSet/>
      <dgm:spPr/>
      <dgm:t>
        <a:bodyPr/>
        <a:lstStyle/>
        <a:p>
          <a:endParaRPr lang="en-US"/>
        </a:p>
      </dgm:t>
    </dgm:pt>
    <dgm:pt modelId="{4479194A-7DD9-4123-A881-D84F06430C03}">
      <dgm:prSet custT="1"/>
      <dgm:spPr/>
      <dgm:t>
        <a:bodyPr/>
        <a:lstStyle/>
        <a:p>
          <a:pPr>
            <a:lnSpc>
              <a:spcPct val="100000"/>
            </a:lnSpc>
          </a:pPr>
          <a:r>
            <a:rPr lang="en-US" sz="2000" dirty="0">
              <a:latin typeface="MS Reference Sans Serif" panose="020B0604030504040204" pitchFamily="34" charset="0"/>
            </a:rPr>
            <a:t>Are there issues in non-profit organizations that the best practices do not address?</a:t>
          </a:r>
        </a:p>
      </dgm:t>
    </dgm:pt>
    <dgm:pt modelId="{A488558C-EADB-4F5E-A081-782A2D259347}" type="parTrans" cxnId="{E17A5E19-0EAC-470A-B2BF-D97A2C163362}">
      <dgm:prSet/>
      <dgm:spPr/>
      <dgm:t>
        <a:bodyPr/>
        <a:lstStyle/>
        <a:p>
          <a:endParaRPr lang="en-US"/>
        </a:p>
      </dgm:t>
    </dgm:pt>
    <dgm:pt modelId="{38DD7F45-F275-474B-BAEB-AFDC515A41DD}" type="sibTrans" cxnId="{E17A5E19-0EAC-470A-B2BF-D97A2C163362}">
      <dgm:prSet/>
      <dgm:spPr/>
      <dgm:t>
        <a:bodyPr/>
        <a:lstStyle/>
        <a:p>
          <a:endParaRPr lang="en-US"/>
        </a:p>
      </dgm:t>
    </dgm:pt>
    <dgm:pt modelId="{EC9449A3-E9C7-4E4F-9B17-CC92C454E6C6}" type="pres">
      <dgm:prSet presAssocID="{3A46451E-2B88-421C-AB36-C3D77D9F684E}" presName="root" presStyleCnt="0">
        <dgm:presLayoutVars>
          <dgm:dir/>
          <dgm:resizeHandles val="exact"/>
        </dgm:presLayoutVars>
      </dgm:prSet>
      <dgm:spPr/>
    </dgm:pt>
    <dgm:pt modelId="{D28E80BB-0D53-409F-932D-CBB3CFAF5CA5}" type="pres">
      <dgm:prSet presAssocID="{C2D40629-82AF-4612-9E91-C4148108F83F}" presName="compNode" presStyleCnt="0"/>
      <dgm:spPr/>
    </dgm:pt>
    <dgm:pt modelId="{F41370A1-D5C8-4E36-BEF9-38E9B5A4B870}" type="pres">
      <dgm:prSet presAssocID="{C2D40629-82AF-4612-9E91-C4148108F83F}" presName="bgRect" presStyleLbl="bgShp" presStyleIdx="0" presStyleCnt="3"/>
      <dgm:spPr/>
    </dgm:pt>
    <dgm:pt modelId="{C31DC856-8260-46FB-A8DB-DEF56F642AE1}" type="pres">
      <dgm:prSet presAssocID="{C2D40629-82AF-4612-9E91-C4148108F83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Thought bubble"/>
        </a:ext>
      </dgm:extLst>
    </dgm:pt>
    <dgm:pt modelId="{1BE72D50-D070-428A-88F0-1DF907792148}" type="pres">
      <dgm:prSet presAssocID="{C2D40629-82AF-4612-9E91-C4148108F83F}" presName="spaceRect" presStyleCnt="0"/>
      <dgm:spPr/>
    </dgm:pt>
    <dgm:pt modelId="{CBC60A1D-1B6B-4C82-84BE-8AE459E9B135}" type="pres">
      <dgm:prSet presAssocID="{C2D40629-82AF-4612-9E91-C4148108F83F}" presName="parTx" presStyleLbl="revTx" presStyleIdx="0" presStyleCnt="3">
        <dgm:presLayoutVars>
          <dgm:chMax val="0"/>
          <dgm:chPref val="0"/>
        </dgm:presLayoutVars>
      </dgm:prSet>
      <dgm:spPr/>
    </dgm:pt>
    <dgm:pt modelId="{E8FA508F-1C02-4371-A3BC-589F16EE4F83}" type="pres">
      <dgm:prSet presAssocID="{58183C21-F5AA-4EC9-BB0C-14C6EB3C0C6A}" presName="sibTrans" presStyleCnt="0"/>
      <dgm:spPr/>
    </dgm:pt>
    <dgm:pt modelId="{9B1A839B-4C1B-41EF-BD7F-32C277F85DD4}" type="pres">
      <dgm:prSet presAssocID="{293332D7-1E94-4F49-A38C-8EC5C94FAA67}" presName="compNode" presStyleCnt="0"/>
      <dgm:spPr/>
    </dgm:pt>
    <dgm:pt modelId="{039258AC-31C9-482C-951B-238A5A029A80}" type="pres">
      <dgm:prSet presAssocID="{293332D7-1E94-4F49-A38C-8EC5C94FAA67}" presName="bgRect" presStyleLbl="bgShp" presStyleIdx="1" presStyleCnt="3"/>
      <dgm:spPr/>
    </dgm:pt>
    <dgm:pt modelId="{9B32D0C5-A0B0-48DE-B91B-6BB3F2D7600C}" type="pres">
      <dgm:prSet presAssocID="{293332D7-1E94-4F49-A38C-8EC5C94FAA67}"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Lightbulb and gear outline"/>
        </a:ext>
      </dgm:extLst>
    </dgm:pt>
    <dgm:pt modelId="{9B9CE696-C433-4268-8E88-23EEC55328A0}" type="pres">
      <dgm:prSet presAssocID="{293332D7-1E94-4F49-A38C-8EC5C94FAA67}" presName="spaceRect" presStyleCnt="0"/>
      <dgm:spPr/>
    </dgm:pt>
    <dgm:pt modelId="{5C892743-A294-488C-A1DC-4CCC555C45C0}" type="pres">
      <dgm:prSet presAssocID="{293332D7-1E94-4F49-A38C-8EC5C94FAA67}" presName="parTx" presStyleLbl="revTx" presStyleIdx="1" presStyleCnt="3">
        <dgm:presLayoutVars>
          <dgm:chMax val="0"/>
          <dgm:chPref val="0"/>
        </dgm:presLayoutVars>
      </dgm:prSet>
      <dgm:spPr/>
    </dgm:pt>
    <dgm:pt modelId="{1197BD94-21CF-48FF-B683-F173075186A2}" type="pres">
      <dgm:prSet presAssocID="{AA257F4C-5008-4417-913E-56D17D3F568D}" presName="sibTrans" presStyleCnt="0"/>
      <dgm:spPr/>
    </dgm:pt>
    <dgm:pt modelId="{40895F86-6DBA-4351-A5FF-E17C9762528E}" type="pres">
      <dgm:prSet presAssocID="{4479194A-7DD9-4123-A881-D84F06430C03}" presName="compNode" presStyleCnt="0"/>
      <dgm:spPr/>
    </dgm:pt>
    <dgm:pt modelId="{757FC388-625D-48B7-9C48-2DBEE90DAE2E}" type="pres">
      <dgm:prSet presAssocID="{4479194A-7DD9-4123-A881-D84F06430C03}" presName="bgRect" presStyleLbl="bgShp" presStyleIdx="2" presStyleCnt="3"/>
      <dgm:spPr/>
    </dgm:pt>
    <dgm:pt modelId="{8FF8EAAA-16B9-4FBB-9C76-FC23A27F09F8}" type="pres">
      <dgm:prSet presAssocID="{4479194A-7DD9-4123-A881-D84F06430C03}"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usiness Growth with solid fill"/>
        </a:ext>
      </dgm:extLst>
    </dgm:pt>
    <dgm:pt modelId="{5F49156E-E585-4C04-83ED-25E4F0042247}" type="pres">
      <dgm:prSet presAssocID="{4479194A-7DD9-4123-A881-D84F06430C03}" presName="spaceRect" presStyleCnt="0"/>
      <dgm:spPr/>
    </dgm:pt>
    <dgm:pt modelId="{B6886410-CF37-46CD-81BA-D07F6DE4D911}" type="pres">
      <dgm:prSet presAssocID="{4479194A-7DD9-4123-A881-D84F06430C03}" presName="parTx" presStyleLbl="revTx" presStyleIdx="2" presStyleCnt="3">
        <dgm:presLayoutVars>
          <dgm:chMax val="0"/>
          <dgm:chPref val="0"/>
        </dgm:presLayoutVars>
      </dgm:prSet>
      <dgm:spPr/>
    </dgm:pt>
  </dgm:ptLst>
  <dgm:cxnLst>
    <dgm:cxn modelId="{199C3513-2143-400E-83E6-5F89EAB78757}" type="presOf" srcId="{4479194A-7DD9-4123-A881-D84F06430C03}" destId="{B6886410-CF37-46CD-81BA-D07F6DE4D911}" srcOrd="0" destOrd="0" presId="urn:microsoft.com/office/officeart/2018/2/layout/IconVerticalSolidList"/>
    <dgm:cxn modelId="{E17A5E19-0EAC-470A-B2BF-D97A2C163362}" srcId="{3A46451E-2B88-421C-AB36-C3D77D9F684E}" destId="{4479194A-7DD9-4123-A881-D84F06430C03}" srcOrd="2" destOrd="0" parTransId="{A488558C-EADB-4F5E-A081-782A2D259347}" sibTransId="{38DD7F45-F275-474B-BAEB-AFDC515A41DD}"/>
    <dgm:cxn modelId="{8FB3B430-FEFC-4FA9-8065-DA91A57A442A}" type="presOf" srcId="{3A46451E-2B88-421C-AB36-C3D77D9F684E}" destId="{EC9449A3-E9C7-4E4F-9B17-CC92C454E6C6}" srcOrd="0" destOrd="0" presId="urn:microsoft.com/office/officeart/2018/2/layout/IconVerticalSolidList"/>
    <dgm:cxn modelId="{C9C6B167-5F74-4573-BEAB-4610B49F8EC0}" srcId="{3A46451E-2B88-421C-AB36-C3D77D9F684E}" destId="{C2D40629-82AF-4612-9E91-C4148108F83F}" srcOrd="0" destOrd="0" parTransId="{350B2B47-FED5-4C2A-8411-8E0DA5ECFDB5}" sibTransId="{58183C21-F5AA-4EC9-BB0C-14C6EB3C0C6A}"/>
    <dgm:cxn modelId="{89563B4D-3173-4D8E-A980-53E47D87FF99}" type="presOf" srcId="{293332D7-1E94-4F49-A38C-8EC5C94FAA67}" destId="{5C892743-A294-488C-A1DC-4CCC555C45C0}" srcOrd="0" destOrd="0" presId="urn:microsoft.com/office/officeart/2018/2/layout/IconVerticalSolidList"/>
    <dgm:cxn modelId="{15655AA9-9A9E-4567-A03E-0314DB615458}" type="presOf" srcId="{C2D40629-82AF-4612-9E91-C4148108F83F}" destId="{CBC60A1D-1B6B-4C82-84BE-8AE459E9B135}" srcOrd="0" destOrd="0" presId="urn:microsoft.com/office/officeart/2018/2/layout/IconVerticalSolidList"/>
    <dgm:cxn modelId="{D85973AB-B668-4FF1-819D-474AFBA94E9B}" srcId="{3A46451E-2B88-421C-AB36-C3D77D9F684E}" destId="{293332D7-1E94-4F49-A38C-8EC5C94FAA67}" srcOrd="1" destOrd="0" parTransId="{C687FD5D-EEFF-4F92-BEE0-DD826EE84205}" sibTransId="{AA257F4C-5008-4417-913E-56D17D3F568D}"/>
    <dgm:cxn modelId="{9427201A-9A52-486D-B36C-5602E8349F47}" type="presParOf" srcId="{EC9449A3-E9C7-4E4F-9B17-CC92C454E6C6}" destId="{D28E80BB-0D53-409F-932D-CBB3CFAF5CA5}" srcOrd="0" destOrd="0" presId="urn:microsoft.com/office/officeart/2018/2/layout/IconVerticalSolidList"/>
    <dgm:cxn modelId="{1AD447CA-2A46-4C68-810B-A31AE77D37D0}" type="presParOf" srcId="{D28E80BB-0D53-409F-932D-CBB3CFAF5CA5}" destId="{F41370A1-D5C8-4E36-BEF9-38E9B5A4B870}" srcOrd="0" destOrd="0" presId="urn:microsoft.com/office/officeart/2018/2/layout/IconVerticalSolidList"/>
    <dgm:cxn modelId="{CA0E7FE5-D6DD-468A-8C43-A7452E423BC7}" type="presParOf" srcId="{D28E80BB-0D53-409F-932D-CBB3CFAF5CA5}" destId="{C31DC856-8260-46FB-A8DB-DEF56F642AE1}" srcOrd="1" destOrd="0" presId="urn:microsoft.com/office/officeart/2018/2/layout/IconVerticalSolidList"/>
    <dgm:cxn modelId="{934C251F-26A5-4D18-A708-B490AC705EE3}" type="presParOf" srcId="{D28E80BB-0D53-409F-932D-CBB3CFAF5CA5}" destId="{1BE72D50-D070-428A-88F0-1DF907792148}" srcOrd="2" destOrd="0" presId="urn:microsoft.com/office/officeart/2018/2/layout/IconVerticalSolidList"/>
    <dgm:cxn modelId="{15C6CE9D-C300-4D5F-A39B-F71EC20AA4FE}" type="presParOf" srcId="{D28E80BB-0D53-409F-932D-CBB3CFAF5CA5}" destId="{CBC60A1D-1B6B-4C82-84BE-8AE459E9B135}" srcOrd="3" destOrd="0" presId="urn:microsoft.com/office/officeart/2018/2/layout/IconVerticalSolidList"/>
    <dgm:cxn modelId="{E13AB985-0633-4D83-AFBF-7427BF3A5A61}" type="presParOf" srcId="{EC9449A3-E9C7-4E4F-9B17-CC92C454E6C6}" destId="{E8FA508F-1C02-4371-A3BC-589F16EE4F83}" srcOrd="1" destOrd="0" presId="urn:microsoft.com/office/officeart/2018/2/layout/IconVerticalSolidList"/>
    <dgm:cxn modelId="{B1FEAA46-B572-4DAA-A1BD-8D48E51F3FD5}" type="presParOf" srcId="{EC9449A3-E9C7-4E4F-9B17-CC92C454E6C6}" destId="{9B1A839B-4C1B-41EF-BD7F-32C277F85DD4}" srcOrd="2" destOrd="0" presId="urn:microsoft.com/office/officeart/2018/2/layout/IconVerticalSolidList"/>
    <dgm:cxn modelId="{03AA2038-E29E-4C30-96A1-ADB3A86E85D7}" type="presParOf" srcId="{9B1A839B-4C1B-41EF-BD7F-32C277F85DD4}" destId="{039258AC-31C9-482C-951B-238A5A029A80}" srcOrd="0" destOrd="0" presId="urn:microsoft.com/office/officeart/2018/2/layout/IconVerticalSolidList"/>
    <dgm:cxn modelId="{7C22D834-AAC9-4426-9886-45487B18FA77}" type="presParOf" srcId="{9B1A839B-4C1B-41EF-BD7F-32C277F85DD4}" destId="{9B32D0C5-A0B0-48DE-B91B-6BB3F2D7600C}" srcOrd="1" destOrd="0" presId="urn:microsoft.com/office/officeart/2018/2/layout/IconVerticalSolidList"/>
    <dgm:cxn modelId="{608BC2CF-6973-46B1-8AF7-3F89E314F31C}" type="presParOf" srcId="{9B1A839B-4C1B-41EF-BD7F-32C277F85DD4}" destId="{9B9CE696-C433-4268-8E88-23EEC55328A0}" srcOrd="2" destOrd="0" presId="urn:microsoft.com/office/officeart/2018/2/layout/IconVerticalSolidList"/>
    <dgm:cxn modelId="{DC26F74D-869C-4043-96EB-E57612B9B420}" type="presParOf" srcId="{9B1A839B-4C1B-41EF-BD7F-32C277F85DD4}" destId="{5C892743-A294-488C-A1DC-4CCC555C45C0}" srcOrd="3" destOrd="0" presId="urn:microsoft.com/office/officeart/2018/2/layout/IconVerticalSolidList"/>
    <dgm:cxn modelId="{78B9F863-2134-4959-81D5-D771F4CBD15A}" type="presParOf" srcId="{EC9449A3-E9C7-4E4F-9B17-CC92C454E6C6}" destId="{1197BD94-21CF-48FF-B683-F173075186A2}" srcOrd="3" destOrd="0" presId="urn:microsoft.com/office/officeart/2018/2/layout/IconVerticalSolidList"/>
    <dgm:cxn modelId="{01B4708D-1892-420B-AEEF-AB555BE2505E}" type="presParOf" srcId="{EC9449A3-E9C7-4E4F-9B17-CC92C454E6C6}" destId="{40895F86-6DBA-4351-A5FF-E17C9762528E}" srcOrd="4" destOrd="0" presId="urn:microsoft.com/office/officeart/2018/2/layout/IconVerticalSolidList"/>
    <dgm:cxn modelId="{A497AD8A-B5C2-4F03-BD32-E83DC93CA13D}" type="presParOf" srcId="{40895F86-6DBA-4351-A5FF-E17C9762528E}" destId="{757FC388-625D-48B7-9C48-2DBEE90DAE2E}" srcOrd="0" destOrd="0" presId="urn:microsoft.com/office/officeart/2018/2/layout/IconVerticalSolidList"/>
    <dgm:cxn modelId="{E50F1699-522C-4E3A-B24E-D77B7B1B5EF2}" type="presParOf" srcId="{40895F86-6DBA-4351-A5FF-E17C9762528E}" destId="{8FF8EAAA-16B9-4FBB-9C76-FC23A27F09F8}" srcOrd="1" destOrd="0" presId="urn:microsoft.com/office/officeart/2018/2/layout/IconVerticalSolidList"/>
    <dgm:cxn modelId="{E6DE466C-DDB7-44EE-BB75-94D24C2A9A0D}" type="presParOf" srcId="{40895F86-6DBA-4351-A5FF-E17C9762528E}" destId="{5F49156E-E585-4C04-83ED-25E4F0042247}" srcOrd="2" destOrd="0" presId="urn:microsoft.com/office/officeart/2018/2/layout/IconVerticalSolidList"/>
    <dgm:cxn modelId="{C89EAB40-3EA4-4472-A451-5645216EE9B5}" type="presParOf" srcId="{40895F86-6DBA-4351-A5FF-E17C9762528E}" destId="{B6886410-CF37-46CD-81BA-D07F6DE4D91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3BD398-3F2F-40F3-8CEF-D2069D46874A}">
      <dsp:nvSpPr>
        <dsp:cNvPr id="0" name=""/>
        <dsp:cNvSpPr/>
      </dsp:nvSpPr>
      <dsp:spPr>
        <a:xfrm>
          <a:off x="0" y="0"/>
          <a:ext cx="9448026" cy="175192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S Reference Sans Serif" panose="020B0604030504040204" pitchFamily="34" charset="0"/>
            </a:rPr>
            <a:t>A nonprofit board of directors is a group of individuals who are elected to govern and oversee the organization’s operations. The board is responsible for setting the organization’s mission, strategy, and goals, and ensuring that the organization operates in compliance with legal and ethical standards. The board of directors is also responsible for ensuring the organization’s financial stability and sustainability.</a:t>
          </a:r>
        </a:p>
      </dsp:txBody>
      <dsp:txXfrm>
        <a:off x="51312" y="51312"/>
        <a:ext cx="7637280" cy="1649296"/>
      </dsp:txXfrm>
    </dsp:sp>
    <dsp:sp modelId="{9C6B9D82-FBD0-42A8-8C09-71ABFED3CE7A}">
      <dsp:nvSpPr>
        <dsp:cNvPr id="0" name=""/>
        <dsp:cNvSpPr/>
      </dsp:nvSpPr>
      <dsp:spPr>
        <a:xfrm>
          <a:off x="1667298" y="2506651"/>
          <a:ext cx="9448026" cy="1021089"/>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latin typeface="MS Reference Sans Serif" panose="020B0604030504040204" pitchFamily="34" charset="0"/>
            </a:rPr>
            <a:t>Source: A Non-profit Board of Directors- What is a Board? Greg McRay, EA, April 17,2023, Foundation Group website</a:t>
          </a:r>
        </a:p>
      </dsp:txBody>
      <dsp:txXfrm>
        <a:off x="1697205" y="2536558"/>
        <a:ext cx="6582165" cy="961275"/>
      </dsp:txXfrm>
    </dsp:sp>
    <dsp:sp modelId="{F467B473-BD6F-4B5B-9309-056EB8628C5F}">
      <dsp:nvSpPr>
        <dsp:cNvPr id="0" name=""/>
        <dsp:cNvSpPr/>
      </dsp:nvSpPr>
      <dsp:spPr>
        <a:xfrm>
          <a:off x="8309278" y="1377203"/>
          <a:ext cx="1138748" cy="1138748"/>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a:off x="8565496" y="1377203"/>
        <a:ext cx="626312" cy="8569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FDE91A-14C5-413F-BEB1-A5C824B0691B}">
      <dsp:nvSpPr>
        <dsp:cNvPr id="0" name=""/>
        <dsp:cNvSpPr/>
      </dsp:nvSpPr>
      <dsp:spPr>
        <a:xfrm>
          <a:off x="439556" y="644235"/>
          <a:ext cx="4084455" cy="4084455"/>
        </a:xfrm>
        <a:prstGeom prst="pie">
          <a:avLst>
            <a:gd name="adj1" fmla="val 16200000"/>
            <a:gd name="adj2" fmla="val 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How is our Customer Service?</a:t>
          </a:r>
        </a:p>
      </dsp:txBody>
      <dsp:txXfrm>
        <a:off x="2607721" y="1490787"/>
        <a:ext cx="1507358" cy="1118362"/>
      </dsp:txXfrm>
    </dsp:sp>
    <dsp:sp modelId="{E3B676FA-A639-4217-AA13-A9B134911498}">
      <dsp:nvSpPr>
        <dsp:cNvPr id="0" name=""/>
        <dsp:cNvSpPr/>
      </dsp:nvSpPr>
      <dsp:spPr>
        <a:xfrm>
          <a:off x="439556" y="781356"/>
          <a:ext cx="4084455" cy="4084455"/>
        </a:xfrm>
        <a:prstGeom prst="pie">
          <a:avLst>
            <a:gd name="adj1" fmla="val 0"/>
            <a:gd name="adj2" fmla="val 54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What would you like to see us change?</a:t>
          </a:r>
        </a:p>
      </dsp:txBody>
      <dsp:txXfrm>
        <a:off x="2607721" y="2900896"/>
        <a:ext cx="1507358" cy="1118362"/>
      </dsp:txXfrm>
    </dsp:sp>
    <dsp:sp modelId="{37988C0F-5D15-4B38-B9D6-55431704E5E9}">
      <dsp:nvSpPr>
        <dsp:cNvPr id="0" name=""/>
        <dsp:cNvSpPr/>
      </dsp:nvSpPr>
      <dsp:spPr>
        <a:xfrm>
          <a:off x="302435" y="781356"/>
          <a:ext cx="4084455" cy="4084455"/>
        </a:xfrm>
        <a:prstGeom prst="pie">
          <a:avLst>
            <a:gd name="adj1" fmla="val 5400000"/>
            <a:gd name="adj2" fmla="val 108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What would you  like us to never change?</a:t>
          </a:r>
        </a:p>
      </dsp:txBody>
      <dsp:txXfrm>
        <a:off x="711367" y="2900896"/>
        <a:ext cx="1507358" cy="1118362"/>
      </dsp:txXfrm>
    </dsp:sp>
    <dsp:sp modelId="{960E3092-5392-436E-9CC5-3875C817CDF5}">
      <dsp:nvSpPr>
        <dsp:cNvPr id="0" name=""/>
        <dsp:cNvSpPr/>
      </dsp:nvSpPr>
      <dsp:spPr>
        <a:xfrm>
          <a:off x="302435" y="644235"/>
          <a:ext cx="4084455" cy="4084455"/>
        </a:xfrm>
        <a:prstGeom prst="pie">
          <a:avLst>
            <a:gd name="adj1" fmla="val 108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Are we meeting your needs?</a:t>
          </a:r>
        </a:p>
      </dsp:txBody>
      <dsp:txXfrm>
        <a:off x="711367" y="1490787"/>
        <a:ext cx="1507358" cy="1118362"/>
      </dsp:txXfrm>
    </dsp:sp>
    <dsp:sp modelId="{70CB7FE6-E5DF-4351-939E-8201ECDF879C}">
      <dsp:nvSpPr>
        <dsp:cNvPr id="0" name=""/>
        <dsp:cNvSpPr/>
      </dsp:nvSpPr>
      <dsp:spPr>
        <a:xfrm>
          <a:off x="186709" y="391388"/>
          <a:ext cx="4590149" cy="4590149"/>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FBD5CC-A775-42F0-A688-2E14ED899E14}">
      <dsp:nvSpPr>
        <dsp:cNvPr id="0" name=""/>
        <dsp:cNvSpPr/>
      </dsp:nvSpPr>
      <dsp:spPr>
        <a:xfrm>
          <a:off x="186709" y="528509"/>
          <a:ext cx="4590149" cy="4590149"/>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DB8C8E8-A188-430D-9E14-C425AF071303}">
      <dsp:nvSpPr>
        <dsp:cNvPr id="0" name=""/>
        <dsp:cNvSpPr/>
      </dsp:nvSpPr>
      <dsp:spPr>
        <a:xfrm>
          <a:off x="49588" y="528509"/>
          <a:ext cx="4590149" cy="4590149"/>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CE4C59E-CF7F-492B-B579-59DA88122121}">
      <dsp:nvSpPr>
        <dsp:cNvPr id="0" name=""/>
        <dsp:cNvSpPr/>
      </dsp:nvSpPr>
      <dsp:spPr>
        <a:xfrm>
          <a:off x="49588" y="391388"/>
          <a:ext cx="4590149" cy="4590149"/>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1370A1-D5C8-4E36-BEF9-38E9B5A4B870}">
      <dsp:nvSpPr>
        <dsp:cNvPr id="0" name=""/>
        <dsp:cNvSpPr/>
      </dsp:nvSpPr>
      <dsp:spPr>
        <a:xfrm>
          <a:off x="0" y="450"/>
          <a:ext cx="10927829" cy="1053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1DC856-8260-46FB-A8DB-DEF56F642AE1}">
      <dsp:nvSpPr>
        <dsp:cNvPr id="0" name=""/>
        <dsp:cNvSpPr/>
      </dsp:nvSpPr>
      <dsp:spPr>
        <a:xfrm>
          <a:off x="318792" y="237568"/>
          <a:ext cx="579622" cy="57962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C60A1D-1B6B-4C82-84BE-8AE459E9B135}">
      <dsp:nvSpPr>
        <dsp:cNvPr id="0" name=""/>
        <dsp:cNvSpPr/>
      </dsp:nvSpPr>
      <dsp:spPr>
        <a:xfrm>
          <a:off x="1217206" y="450"/>
          <a:ext cx="9710622" cy="105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33" tIns="111533" rIns="111533" bIns="111533"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MS Reference Sans Serif" panose="020B0604030504040204" pitchFamily="34" charset="0"/>
            </a:rPr>
            <a:t>Think about the number you wrote down at the beginning of our session.</a:t>
          </a:r>
        </a:p>
      </dsp:txBody>
      <dsp:txXfrm>
        <a:off x="1217206" y="450"/>
        <a:ext cx="9710622" cy="1053858"/>
      </dsp:txXfrm>
    </dsp:sp>
    <dsp:sp modelId="{039258AC-31C9-482C-951B-238A5A029A80}">
      <dsp:nvSpPr>
        <dsp:cNvPr id="0" name=""/>
        <dsp:cNvSpPr/>
      </dsp:nvSpPr>
      <dsp:spPr>
        <a:xfrm>
          <a:off x="0" y="1317773"/>
          <a:ext cx="10927829" cy="1053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32D0C5-A0B0-48DE-B91B-6BB3F2D7600C}">
      <dsp:nvSpPr>
        <dsp:cNvPr id="0" name=""/>
        <dsp:cNvSpPr/>
      </dsp:nvSpPr>
      <dsp:spPr>
        <a:xfrm>
          <a:off x="318792" y="1554891"/>
          <a:ext cx="579622" cy="57962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892743-A294-488C-A1DC-4CCC555C45C0}">
      <dsp:nvSpPr>
        <dsp:cNvPr id="0" name=""/>
        <dsp:cNvSpPr/>
      </dsp:nvSpPr>
      <dsp:spPr>
        <a:xfrm>
          <a:off x="1217206" y="1317773"/>
          <a:ext cx="9710622" cy="105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33" tIns="111533" rIns="111533" bIns="111533"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MS Reference Sans Serif" panose="020B0604030504040204" pitchFamily="34" charset="0"/>
            </a:rPr>
            <a:t>With these suggested best practices, how much can you move the needle on board engagement and teamwork?</a:t>
          </a:r>
        </a:p>
      </dsp:txBody>
      <dsp:txXfrm>
        <a:off x="1217206" y="1317773"/>
        <a:ext cx="9710622" cy="1053858"/>
      </dsp:txXfrm>
    </dsp:sp>
    <dsp:sp modelId="{757FC388-625D-48B7-9C48-2DBEE90DAE2E}">
      <dsp:nvSpPr>
        <dsp:cNvPr id="0" name=""/>
        <dsp:cNvSpPr/>
      </dsp:nvSpPr>
      <dsp:spPr>
        <a:xfrm>
          <a:off x="0" y="2635096"/>
          <a:ext cx="10927829" cy="1053858"/>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F8EAAA-16B9-4FBB-9C76-FC23A27F09F8}">
      <dsp:nvSpPr>
        <dsp:cNvPr id="0" name=""/>
        <dsp:cNvSpPr/>
      </dsp:nvSpPr>
      <dsp:spPr>
        <a:xfrm>
          <a:off x="318792" y="2872214"/>
          <a:ext cx="579622" cy="579622"/>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886410-CF37-46CD-81BA-D07F6DE4D911}">
      <dsp:nvSpPr>
        <dsp:cNvPr id="0" name=""/>
        <dsp:cNvSpPr/>
      </dsp:nvSpPr>
      <dsp:spPr>
        <a:xfrm>
          <a:off x="1217206" y="2635096"/>
          <a:ext cx="9710622" cy="105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533" tIns="111533" rIns="111533" bIns="111533"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MS Reference Sans Serif" panose="020B0604030504040204" pitchFamily="34" charset="0"/>
            </a:rPr>
            <a:t>Are there issues in non-profit organizations that the best practices do not address?</a:t>
          </a:r>
        </a:p>
      </dsp:txBody>
      <dsp:txXfrm>
        <a:off x="1217206" y="2635096"/>
        <a:ext cx="9710622" cy="105385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32425E-878E-4525-9416-6C3B7AF54DAB}" type="datetimeFigureOut">
              <a:rPr lang="en-US" smtClean="0"/>
              <a:t>4/26/2024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24C717-EA67-4D10-B2A0-C965459747FD}" type="slidenum">
              <a:rPr lang="en-US" smtClean="0"/>
              <a:t>‹#›</a:t>
            </a:fld>
            <a:endParaRPr lang="en-US" dirty="0"/>
          </a:p>
        </p:txBody>
      </p:sp>
    </p:spTree>
    <p:extLst>
      <p:ext uri="{BB962C8B-B14F-4D97-AF65-F5344CB8AC3E}">
        <p14:creationId xmlns:p14="http://schemas.microsoft.com/office/powerpoint/2010/main" val="43962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24C717-EA67-4D10-B2A0-C965459747FD}" type="slidenum">
              <a:rPr lang="en-US" smtClean="0"/>
              <a:t>8</a:t>
            </a:fld>
            <a:endParaRPr lang="en-US" dirty="0"/>
          </a:p>
        </p:txBody>
      </p:sp>
    </p:spTree>
    <p:extLst>
      <p:ext uri="{BB962C8B-B14F-4D97-AF65-F5344CB8AC3E}">
        <p14:creationId xmlns:p14="http://schemas.microsoft.com/office/powerpoint/2010/main" val="975893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14075-24C5-3485-CBD1-1CB0E133AD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CD6646-9FA0-B17C-317E-0F5D89E953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3E063B-8ECC-B207-B416-CDDEC6BD7C0E}"/>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5" name="Footer Placeholder 4">
            <a:extLst>
              <a:ext uri="{FF2B5EF4-FFF2-40B4-BE49-F238E27FC236}">
                <a16:creationId xmlns:a16="http://schemas.microsoft.com/office/drawing/2014/main" id="{05AB7607-9278-F202-8A93-64A9E386A9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A7C7740-C84F-6095-B1F1-535219FDACE8}"/>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1163884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CE5D4-4202-C550-A799-8BA0B2B40A7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E813DC-D29A-8275-7707-C15CDA46E0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3EC46A-0C4E-6467-402A-808A4CB0820D}"/>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5" name="Footer Placeholder 4">
            <a:extLst>
              <a:ext uri="{FF2B5EF4-FFF2-40B4-BE49-F238E27FC236}">
                <a16:creationId xmlns:a16="http://schemas.microsoft.com/office/drawing/2014/main" id="{346B321A-37DA-CDD2-F5F4-C4816687858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F6F2FA-11D0-9B70-0C7A-AFABF36F2FCA}"/>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463962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154E3-1189-931E-1176-3EF8D84671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F5A234-61ED-D04D-DD64-25CD7AB2171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72F547-72E0-9BAC-4EF9-E917D8C23DFF}"/>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5" name="Footer Placeholder 4">
            <a:extLst>
              <a:ext uri="{FF2B5EF4-FFF2-40B4-BE49-F238E27FC236}">
                <a16:creationId xmlns:a16="http://schemas.microsoft.com/office/drawing/2014/main" id="{C6B5D596-79DD-8C47-00B7-D6D7BE6455E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8766E95-2EC8-FFEC-4848-4BB48AD73AF8}"/>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93416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E010-FD20-9F00-D10A-85AB559AE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00E038-D85E-ECC9-AB1A-6D7B63F85D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9A191E-D9FE-5125-A88B-8BF5467B471D}"/>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5" name="Footer Placeholder 4">
            <a:extLst>
              <a:ext uri="{FF2B5EF4-FFF2-40B4-BE49-F238E27FC236}">
                <a16:creationId xmlns:a16="http://schemas.microsoft.com/office/drawing/2014/main" id="{1E1543E3-3BFF-DD84-DC6C-D7BFA2BE57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20CDE6-8943-50CC-2DD0-FC4ACE53DE78}"/>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92879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F60E8-9AA9-D6A6-7E94-3B5628C72C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95FE72-9007-91C3-DAD0-7C746A78F2D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0C71E3-D853-F865-182D-D2D5C7F1A52A}"/>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5" name="Footer Placeholder 4">
            <a:extLst>
              <a:ext uri="{FF2B5EF4-FFF2-40B4-BE49-F238E27FC236}">
                <a16:creationId xmlns:a16="http://schemas.microsoft.com/office/drawing/2014/main" id="{5CBE4D75-05D2-9D93-53B6-2E5F4E6B7C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CDADBF-ADE6-4D9E-98BC-86EC1BD8F6FC}"/>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545519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89476-0AF6-A267-81EC-E4174FC90E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0047A5-306B-B714-50F3-65453DD7E9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5E7185-441B-0C9F-51FB-6BCF4680A8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1E620C-8BDA-C399-9AAF-9C1671ACD6E6}"/>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6" name="Footer Placeholder 5">
            <a:extLst>
              <a:ext uri="{FF2B5EF4-FFF2-40B4-BE49-F238E27FC236}">
                <a16:creationId xmlns:a16="http://schemas.microsoft.com/office/drawing/2014/main" id="{3841165F-A61B-C41A-177F-3652ABEFA9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9E56A6-88C0-E9A1-CB99-07C1FF1131FD}"/>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199111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563C9-59A2-E46B-CFF4-BB97E06BA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CE4E1F-D483-EEF4-AE27-BEF97FA387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CF2150-4886-C505-D1EB-E375CA59BD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BB7A209-ABDE-0781-AD52-820BB3A3A5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DF91FA-370C-9E8A-9749-88C320E160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EF852A-EC1E-38B5-B9EF-D6BB77CA9A72}"/>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8" name="Footer Placeholder 7">
            <a:extLst>
              <a:ext uri="{FF2B5EF4-FFF2-40B4-BE49-F238E27FC236}">
                <a16:creationId xmlns:a16="http://schemas.microsoft.com/office/drawing/2014/main" id="{B4807FD3-CFD8-1E05-927D-74232645A7C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CA2D88-F75D-0676-6A6B-7C4CAF39A196}"/>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416705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8B8DB-16C5-63F1-6404-1095E4B1BD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DAD656-F292-7299-831C-0B0FBE6E1DFD}"/>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4" name="Footer Placeholder 3">
            <a:extLst>
              <a:ext uri="{FF2B5EF4-FFF2-40B4-BE49-F238E27FC236}">
                <a16:creationId xmlns:a16="http://schemas.microsoft.com/office/drawing/2014/main" id="{B5C3CEE7-964D-0A5F-9445-C206CB8F054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9C0E8A0-9254-BFE3-15F0-0AAA2247799C}"/>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1811527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CA946E-380C-A84F-9FE7-09E1D17E44ED}"/>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3" name="Footer Placeholder 2">
            <a:extLst>
              <a:ext uri="{FF2B5EF4-FFF2-40B4-BE49-F238E27FC236}">
                <a16:creationId xmlns:a16="http://schemas.microsoft.com/office/drawing/2014/main" id="{1E0FD8C3-C1E1-034C-9BD9-E8FEE5C40A3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FB4C2A4-E859-EF1E-A55E-EDA4967DB63A}"/>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1096141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659EE-9146-6F89-1608-B5D1E80AE5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6D1185-C129-F6BB-A365-FBA2DCFB2B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42FD7B-CE3F-DE0E-67B9-DA75A1FCF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6ABC61-1485-A49C-E100-CBA51FA836AC}"/>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6" name="Footer Placeholder 5">
            <a:extLst>
              <a:ext uri="{FF2B5EF4-FFF2-40B4-BE49-F238E27FC236}">
                <a16:creationId xmlns:a16="http://schemas.microsoft.com/office/drawing/2014/main" id="{88AAA4E5-69AE-6F0F-EF52-BBFBAC2E33A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BD80D8-A261-0042-7F2C-535A6A765740}"/>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2221793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137A9-3237-BC6A-1068-0F68C93C83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A9F6CB-F3B4-70A6-D6C8-AE857D00F8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9035448-5A18-2CB2-6520-7D3C31D51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1425C9-7E70-E325-3B8D-9DCFBD186BDE}"/>
              </a:ext>
            </a:extLst>
          </p:cNvPr>
          <p:cNvSpPr>
            <a:spLocks noGrp="1"/>
          </p:cNvSpPr>
          <p:nvPr>
            <p:ph type="dt" sz="half" idx="10"/>
          </p:nvPr>
        </p:nvSpPr>
        <p:spPr/>
        <p:txBody>
          <a:bodyPr/>
          <a:lstStyle/>
          <a:p>
            <a:fld id="{A5B37ABA-BCE0-4A18-A98C-8213AE22A42D}" type="datetimeFigureOut">
              <a:rPr lang="en-US" smtClean="0"/>
              <a:t>4/26/2024</a:t>
            </a:fld>
            <a:endParaRPr lang="en-US" dirty="0"/>
          </a:p>
        </p:txBody>
      </p:sp>
      <p:sp>
        <p:nvSpPr>
          <p:cNvPr id="6" name="Footer Placeholder 5">
            <a:extLst>
              <a:ext uri="{FF2B5EF4-FFF2-40B4-BE49-F238E27FC236}">
                <a16:creationId xmlns:a16="http://schemas.microsoft.com/office/drawing/2014/main" id="{F8905E34-DCCA-DC55-7A83-F639089EF2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73A91C-A56A-D315-DFC7-CBF0DC8DDB6F}"/>
              </a:ext>
            </a:extLst>
          </p:cNvPr>
          <p:cNvSpPr>
            <a:spLocks noGrp="1"/>
          </p:cNvSpPr>
          <p:nvPr>
            <p:ph type="sldNum" sz="quarter" idx="12"/>
          </p:nvPr>
        </p:nvSpPr>
        <p:spPr/>
        <p:txBody>
          <a:bodyPr/>
          <a:lstStyle/>
          <a:p>
            <a:fld id="{00B4B7E0-6985-45A4-AD85-CDF09820B403}" type="slidenum">
              <a:rPr lang="en-US" smtClean="0"/>
              <a:t>‹#›</a:t>
            </a:fld>
            <a:endParaRPr lang="en-US" dirty="0"/>
          </a:p>
        </p:txBody>
      </p:sp>
    </p:spTree>
    <p:extLst>
      <p:ext uri="{BB962C8B-B14F-4D97-AF65-F5344CB8AC3E}">
        <p14:creationId xmlns:p14="http://schemas.microsoft.com/office/powerpoint/2010/main" val="13474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34F5CF-5450-8A06-65CD-5B2B88C579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250E32-17C4-9F23-E3B5-9C5260FFE5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D489D1-C0C9-F2CB-C81C-D8ABCB7D33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5B37ABA-BCE0-4A18-A98C-8213AE22A42D}" type="datetimeFigureOut">
              <a:rPr lang="en-US" smtClean="0"/>
              <a:t>4/26/2024</a:t>
            </a:fld>
            <a:endParaRPr lang="en-US" dirty="0"/>
          </a:p>
        </p:txBody>
      </p:sp>
      <p:sp>
        <p:nvSpPr>
          <p:cNvPr id="5" name="Footer Placeholder 4">
            <a:extLst>
              <a:ext uri="{FF2B5EF4-FFF2-40B4-BE49-F238E27FC236}">
                <a16:creationId xmlns:a16="http://schemas.microsoft.com/office/drawing/2014/main" id="{6DC9071C-0A1F-144E-B3B4-CB968906FD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146F35E8-40BC-1804-791C-E79436D2F3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0B4B7E0-6985-45A4-AD85-CDF09820B403}" type="slidenum">
              <a:rPr lang="en-US" smtClean="0"/>
              <a:t>‹#›</a:t>
            </a:fld>
            <a:endParaRPr lang="en-US" dirty="0"/>
          </a:p>
        </p:txBody>
      </p:sp>
    </p:spTree>
    <p:extLst>
      <p:ext uri="{BB962C8B-B14F-4D97-AF65-F5344CB8AC3E}">
        <p14:creationId xmlns:p14="http://schemas.microsoft.com/office/powerpoint/2010/main" val="3498811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1047E6-EE05-05B6-7A0A-F427F6D1649C}"/>
              </a:ext>
            </a:extLst>
          </p:cNvPr>
          <p:cNvSpPr>
            <a:spLocks noGrp="1"/>
          </p:cNvSpPr>
          <p:nvPr>
            <p:ph type="ctrTitle"/>
          </p:nvPr>
        </p:nvSpPr>
        <p:spPr>
          <a:xfrm>
            <a:off x="3670738" y="1954007"/>
            <a:ext cx="7813123" cy="2377962"/>
          </a:xfrm>
        </p:spPr>
        <p:txBody>
          <a:bodyPr>
            <a:normAutofit/>
          </a:bodyPr>
          <a:lstStyle/>
          <a:p>
            <a:r>
              <a:rPr lang="en-US" sz="4800" b="1" dirty="0">
                <a:solidFill>
                  <a:srgbClr val="FFFFFF"/>
                </a:solidFill>
                <a:effectLst>
                  <a:outerShdw blurRad="38100" dist="38100" dir="2700000" algn="tl">
                    <a:srgbClr val="000000">
                      <a:alpha val="43137"/>
                    </a:srgbClr>
                  </a:outerShdw>
                </a:effectLst>
                <a:latin typeface="MS Reference Sans Serif" panose="020B0604030504040204" pitchFamily="34" charset="0"/>
              </a:rPr>
              <a:t>Effective Team Building: </a:t>
            </a:r>
            <a:br>
              <a:rPr lang="en-US" sz="4800" b="1" dirty="0">
                <a:solidFill>
                  <a:srgbClr val="FFFFFF"/>
                </a:solidFill>
                <a:effectLst>
                  <a:outerShdw blurRad="38100" dist="38100" dir="2700000" algn="tl">
                    <a:srgbClr val="000000">
                      <a:alpha val="43137"/>
                    </a:srgbClr>
                  </a:outerShdw>
                </a:effectLst>
                <a:latin typeface="MS Reference Sans Serif" panose="020B0604030504040204" pitchFamily="34" charset="0"/>
              </a:rPr>
            </a:br>
            <a:r>
              <a:rPr lang="en-US" sz="4800" b="1" dirty="0">
                <a:solidFill>
                  <a:srgbClr val="FFFFFF"/>
                </a:solidFill>
                <a:effectLst>
                  <a:outerShdw blurRad="38100" dist="38100" dir="2700000" algn="tl">
                    <a:srgbClr val="000000">
                      <a:alpha val="43137"/>
                    </a:srgbClr>
                  </a:outerShdw>
                </a:effectLst>
                <a:latin typeface="MS Reference Sans Serif" panose="020B0604030504040204" pitchFamily="34" charset="0"/>
              </a:rPr>
              <a:t>Best Practices for You and Your Board</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a:extLst>
              <a:ext uri="{FF2B5EF4-FFF2-40B4-BE49-F238E27FC236}">
                <a16:creationId xmlns:a16="http://schemas.microsoft.com/office/drawing/2014/main" id="{691515E3-FBCB-9635-A4D3-AC807DFA5245}"/>
              </a:ext>
            </a:extLst>
          </p:cNvPr>
          <p:cNvSpPr>
            <a:spLocks noGrp="1"/>
          </p:cNvSpPr>
          <p:nvPr>
            <p:ph type="subTitle" idx="1"/>
          </p:nvPr>
        </p:nvSpPr>
        <p:spPr>
          <a:xfrm>
            <a:off x="5500746" y="4734819"/>
            <a:ext cx="4829106" cy="1078054"/>
          </a:xfrm>
        </p:spPr>
        <p:txBody>
          <a:bodyPr>
            <a:normAutofit/>
          </a:bodyPr>
          <a:lstStyle/>
          <a:p>
            <a:r>
              <a:rPr lang="en-US" sz="1700" dirty="0">
                <a:solidFill>
                  <a:srgbClr val="FFFFFF"/>
                </a:solidFill>
                <a:latin typeface="MS Reference Sans Serif" panose="020B0604030504040204" pitchFamily="34" charset="0"/>
              </a:rPr>
              <a:t>Janice Allen Jackson, Principal Consultant</a:t>
            </a:r>
          </a:p>
          <a:p>
            <a:r>
              <a:rPr lang="en-US" sz="1700" dirty="0">
                <a:solidFill>
                  <a:srgbClr val="FFFFFF"/>
                </a:solidFill>
                <a:latin typeface="MS Reference Sans Serif" panose="020B0604030504040204" pitchFamily="34" charset="0"/>
              </a:rPr>
              <a:t>Janice Allen Jackson &amp; Associates LLC</a:t>
            </a:r>
          </a:p>
          <a:p>
            <a:r>
              <a:rPr lang="en-US" sz="1700" dirty="0">
                <a:solidFill>
                  <a:srgbClr val="FFFFFF"/>
                </a:solidFill>
                <a:latin typeface="MS Reference Sans Serif" panose="020B0604030504040204" pitchFamily="34" charset="0"/>
              </a:rPr>
              <a:t>May 2, 2024 Nonprofit Summit</a:t>
            </a:r>
          </a:p>
        </p:txBody>
      </p:sp>
    </p:spTree>
    <p:extLst>
      <p:ext uri="{BB962C8B-B14F-4D97-AF65-F5344CB8AC3E}">
        <p14:creationId xmlns:p14="http://schemas.microsoft.com/office/powerpoint/2010/main" val="3151028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169D286-F4D7-4C8B-A6BD-D05384C7F1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6">
            <a:extLst>
              <a:ext uri="{FF2B5EF4-FFF2-40B4-BE49-F238E27FC236}">
                <a16:creationId xmlns:a16="http://schemas.microsoft.com/office/drawing/2014/main" id="{39E8235E-135E-4261-8F54-2B316E493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610728"/>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7">
            <a:extLst>
              <a:ext uri="{FF2B5EF4-FFF2-40B4-BE49-F238E27FC236}">
                <a16:creationId xmlns:a16="http://schemas.microsoft.com/office/drawing/2014/main" id="{D4ED8EC3-4D57-4620-93CE-4E6661F09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343079"/>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Shape 15">
            <a:extLst>
              <a:ext uri="{FF2B5EF4-FFF2-40B4-BE49-F238E27FC236}">
                <a16:creationId xmlns:a16="http://schemas.microsoft.com/office/drawing/2014/main" id="{83BCB34A-2F40-4F41-8488-A134C1C15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5" y="340424"/>
            <a:ext cx="4630139" cy="5265795"/>
          </a:xfrm>
          <a:custGeom>
            <a:avLst/>
            <a:gdLst>
              <a:gd name="connsiteX0" fmla="*/ 0 w 4630139"/>
              <a:gd name="connsiteY0" fmla="*/ 0 h 5265795"/>
              <a:gd name="connsiteX1" fmla="*/ 4630139 w 4630139"/>
              <a:gd name="connsiteY1" fmla="*/ 0 h 5265795"/>
              <a:gd name="connsiteX2" fmla="*/ 4630139 w 4630139"/>
              <a:gd name="connsiteY2" fmla="*/ 5265795 h 5265795"/>
              <a:gd name="connsiteX3" fmla="*/ 0 w 4630139"/>
              <a:gd name="connsiteY3" fmla="*/ 5265795 h 5265795"/>
            </a:gdLst>
            <a:ahLst/>
            <a:cxnLst>
              <a:cxn ang="0">
                <a:pos x="connsiteX0" y="connsiteY0"/>
              </a:cxn>
              <a:cxn ang="0">
                <a:pos x="connsiteX1" y="connsiteY1"/>
              </a:cxn>
              <a:cxn ang="0">
                <a:pos x="connsiteX2" y="connsiteY2"/>
              </a:cxn>
              <a:cxn ang="0">
                <a:pos x="connsiteX3" y="connsiteY3"/>
              </a:cxn>
            </a:cxnLst>
            <a:rect l="l" t="t" r="r" b="b"/>
            <a:pathLst>
              <a:path w="4630139" h="5265795">
                <a:moveTo>
                  <a:pt x="0" y="0"/>
                </a:moveTo>
                <a:lnTo>
                  <a:pt x="4630139" y="0"/>
                </a:lnTo>
                <a:lnTo>
                  <a:pt x="4630139" y="5265795"/>
                </a:lnTo>
                <a:lnTo>
                  <a:pt x="0" y="526579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Content Placeholder 3" descr="Why is the Olympic track blue ...">
            <a:extLst>
              <a:ext uri="{FF2B5EF4-FFF2-40B4-BE49-F238E27FC236}">
                <a16:creationId xmlns:a16="http://schemas.microsoft.com/office/drawing/2014/main" id="{1AECAC7B-87C4-D636-35C0-99216973BED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16109" y="1710814"/>
            <a:ext cx="4228744" cy="2376016"/>
          </a:xfrm>
          <a:prstGeom prst="rect">
            <a:avLst/>
          </a:prstGeom>
          <a:noFill/>
        </p:spPr>
      </p:pic>
      <p:sp>
        <p:nvSpPr>
          <p:cNvPr id="18" name="Freeform: Shape 17">
            <a:extLst>
              <a:ext uri="{FF2B5EF4-FFF2-40B4-BE49-F238E27FC236}">
                <a16:creationId xmlns:a16="http://schemas.microsoft.com/office/drawing/2014/main" id="{F78382DC-4207-465E-B379-1E16448AA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1780" y="1071563"/>
            <a:ext cx="7290218" cy="5242298"/>
          </a:xfrm>
          <a:custGeom>
            <a:avLst/>
            <a:gdLst>
              <a:gd name="connsiteX0" fmla="*/ 0 w 7290218"/>
              <a:gd name="connsiteY0" fmla="*/ 0 h 5242298"/>
              <a:gd name="connsiteX1" fmla="*/ 7290218 w 7290218"/>
              <a:gd name="connsiteY1" fmla="*/ 0 h 5242298"/>
              <a:gd name="connsiteX2" fmla="*/ 7290218 w 7290218"/>
              <a:gd name="connsiteY2" fmla="*/ 5242298 h 5242298"/>
              <a:gd name="connsiteX3" fmla="*/ 0 w 7290218"/>
              <a:gd name="connsiteY3" fmla="*/ 5242298 h 5242298"/>
            </a:gdLst>
            <a:ahLst/>
            <a:cxnLst>
              <a:cxn ang="0">
                <a:pos x="connsiteX0" y="connsiteY0"/>
              </a:cxn>
              <a:cxn ang="0">
                <a:pos x="connsiteX1" y="connsiteY1"/>
              </a:cxn>
              <a:cxn ang="0">
                <a:pos x="connsiteX2" y="connsiteY2"/>
              </a:cxn>
              <a:cxn ang="0">
                <a:pos x="connsiteX3" y="connsiteY3"/>
              </a:cxn>
            </a:cxnLst>
            <a:rect l="l" t="t" r="r" b="b"/>
            <a:pathLst>
              <a:path w="7290218" h="5242298">
                <a:moveTo>
                  <a:pt x="0" y="0"/>
                </a:moveTo>
                <a:lnTo>
                  <a:pt x="7290218" y="0"/>
                </a:lnTo>
                <a:lnTo>
                  <a:pt x="7290218" y="5242298"/>
                </a:lnTo>
                <a:lnTo>
                  <a:pt x="0" y="524229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RELAYS: TECHNIQUES AND TACTICS">
            <a:extLst>
              <a:ext uri="{FF2B5EF4-FFF2-40B4-BE49-F238E27FC236}">
                <a16:creationId xmlns:a16="http://schemas.microsoft.com/office/drawing/2014/main" id="{E40323E6-EEC3-0241-910B-3E43FEF41A7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5545244" y="2379406"/>
            <a:ext cx="6445926" cy="2475093"/>
          </a:xfrm>
          <a:prstGeom prst="rect">
            <a:avLst/>
          </a:prstGeom>
          <a:noFill/>
        </p:spPr>
      </p:pic>
    </p:spTree>
    <p:extLst>
      <p:ext uri="{BB962C8B-B14F-4D97-AF65-F5344CB8AC3E}">
        <p14:creationId xmlns:p14="http://schemas.microsoft.com/office/powerpoint/2010/main" val="54768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026DD41-4331-5500-AD8D-333FF5D44BEB}"/>
              </a:ext>
            </a:extLst>
          </p:cNvPr>
          <p:cNvSpPr>
            <a:spLocks noGrp="1"/>
          </p:cNvSpPr>
          <p:nvPr>
            <p:ph type="title"/>
          </p:nvPr>
        </p:nvSpPr>
        <p:spPr>
          <a:xfrm>
            <a:off x="1383564" y="348865"/>
            <a:ext cx="9718111" cy="1576446"/>
          </a:xfrm>
        </p:spPr>
        <p:txBody>
          <a:bodyPr anchor="ctr">
            <a:normAutofit/>
          </a:bodyPr>
          <a:lstStyle/>
          <a:p>
            <a:pPr algn="ctr"/>
            <a:r>
              <a:rPr lang="en-US" sz="5400" b="1" dirty="0">
                <a:solidFill>
                  <a:srgbClr val="FFFFFF"/>
                </a:solidFill>
                <a:effectLst>
                  <a:outerShdw blurRad="38100" dist="38100" dir="2700000" algn="tl">
                    <a:srgbClr val="000000">
                      <a:alpha val="43137"/>
                    </a:srgbClr>
                  </a:outerShdw>
                </a:effectLst>
                <a:latin typeface="MS Reference Sans Serif" panose="020B0604030504040204" pitchFamily="34" charset="0"/>
              </a:rPr>
              <a:t>Reflect</a:t>
            </a:r>
          </a:p>
        </p:txBody>
      </p:sp>
      <p:graphicFrame>
        <p:nvGraphicFramePr>
          <p:cNvPr id="9" name="Content Placeholder 5">
            <a:extLst>
              <a:ext uri="{FF2B5EF4-FFF2-40B4-BE49-F238E27FC236}">
                <a16:creationId xmlns:a16="http://schemas.microsoft.com/office/drawing/2014/main" id="{732E26C4-7DE8-EE93-39C5-7345B589D15A}"/>
              </a:ext>
            </a:extLst>
          </p:cNvPr>
          <p:cNvGraphicFramePr>
            <a:graphicFrameLocks noGrp="1"/>
          </p:cNvGraphicFramePr>
          <p:nvPr>
            <p:ph idx="1"/>
            <p:extLst>
              <p:ext uri="{D42A27DB-BD31-4B8C-83A1-F6EECF244321}">
                <p14:modId xmlns:p14="http://schemas.microsoft.com/office/powerpoint/2010/main" val="2300278420"/>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284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graphicEl>
                                              <a:dgm id="{F41370A1-D5C8-4E36-BEF9-38E9B5A4B870}"/>
                                            </p:graphicEl>
                                          </p:spTgt>
                                        </p:tgtEl>
                                        <p:attrNameLst>
                                          <p:attrName>style.visibility</p:attrName>
                                        </p:attrNameLst>
                                      </p:cBhvr>
                                      <p:to>
                                        <p:strVal val="visible"/>
                                      </p:to>
                                    </p:set>
                                    <p:anim calcmode="lin" valueType="num">
                                      <p:cBhvr>
                                        <p:cTn id="7" dur="500" fill="hold"/>
                                        <p:tgtEl>
                                          <p:spTgt spid="9">
                                            <p:graphicEl>
                                              <a:dgm id="{F41370A1-D5C8-4E36-BEF9-38E9B5A4B870}"/>
                                            </p:graphicEl>
                                          </p:spTgt>
                                        </p:tgtEl>
                                        <p:attrNameLst>
                                          <p:attrName>ppt_w</p:attrName>
                                        </p:attrNameLst>
                                      </p:cBhvr>
                                      <p:tavLst>
                                        <p:tav tm="0">
                                          <p:val>
                                            <p:fltVal val="0"/>
                                          </p:val>
                                        </p:tav>
                                        <p:tav tm="100000">
                                          <p:val>
                                            <p:strVal val="#ppt_w"/>
                                          </p:val>
                                        </p:tav>
                                      </p:tavLst>
                                    </p:anim>
                                    <p:anim calcmode="lin" valueType="num">
                                      <p:cBhvr>
                                        <p:cTn id="8" dur="500" fill="hold"/>
                                        <p:tgtEl>
                                          <p:spTgt spid="9">
                                            <p:graphicEl>
                                              <a:dgm id="{F41370A1-D5C8-4E36-BEF9-38E9B5A4B870}"/>
                                            </p:graphicEl>
                                          </p:spTgt>
                                        </p:tgtEl>
                                        <p:attrNameLst>
                                          <p:attrName>ppt_h</p:attrName>
                                        </p:attrNameLst>
                                      </p:cBhvr>
                                      <p:tavLst>
                                        <p:tav tm="0">
                                          <p:val>
                                            <p:fltVal val="0"/>
                                          </p:val>
                                        </p:tav>
                                        <p:tav tm="100000">
                                          <p:val>
                                            <p:strVal val="#ppt_h"/>
                                          </p:val>
                                        </p:tav>
                                      </p:tavLst>
                                    </p:anim>
                                    <p:animEffect transition="in" filter="fade">
                                      <p:cBhvr>
                                        <p:cTn id="9" dur="500"/>
                                        <p:tgtEl>
                                          <p:spTgt spid="9">
                                            <p:graphicEl>
                                              <a:dgm id="{F41370A1-D5C8-4E36-BEF9-38E9B5A4B870}"/>
                                            </p:graphic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9">
                                            <p:graphicEl>
                                              <a:dgm id="{C31DC856-8260-46FB-A8DB-DEF56F642AE1}"/>
                                            </p:graphicEl>
                                          </p:spTgt>
                                        </p:tgtEl>
                                        <p:attrNameLst>
                                          <p:attrName>style.visibility</p:attrName>
                                        </p:attrNameLst>
                                      </p:cBhvr>
                                      <p:to>
                                        <p:strVal val="visible"/>
                                      </p:to>
                                    </p:set>
                                    <p:anim calcmode="lin" valueType="num">
                                      <p:cBhvr>
                                        <p:cTn id="12" dur="500" fill="hold"/>
                                        <p:tgtEl>
                                          <p:spTgt spid="9">
                                            <p:graphicEl>
                                              <a:dgm id="{C31DC856-8260-46FB-A8DB-DEF56F642AE1}"/>
                                            </p:graphicEl>
                                          </p:spTgt>
                                        </p:tgtEl>
                                        <p:attrNameLst>
                                          <p:attrName>ppt_w</p:attrName>
                                        </p:attrNameLst>
                                      </p:cBhvr>
                                      <p:tavLst>
                                        <p:tav tm="0">
                                          <p:val>
                                            <p:fltVal val="0"/>
                                          </p:val>
                                        </p:tav>
                                        <p:tav tm="100000">
                                          <p:val>
                                            <p:strVal val="#ppt_w"/>
                                          </p:val>
                                        </p:tav>
                                      </p:tavLst>
                                    </p:anim>
                                    <p:anim calcmode="lin" valueType="num">
                                      <p:cBhvr>
                                        <p:cTn id="13" dur="500" fill="hold"/>
                                        <p:tgtEl>
                                          <p:spTgt spid="9">
                                            <p:graphicEl>
                                              <a:dgm id="{C31DC856-8260-46FB-A8DB-DEF56F642AE1}"/>
                                            </p:graphicEl>
                                          </p:spTgt>
                                        </p:tgtEl>
                                        <p:attrNameLst>
                                          <p:attrName>ppt_h</p:attrName>
                                        </p:attrNameLst>
                                      </p:cBhvr>
                                      <p:tavLst>
                                        <p:tav tm="0">
                                          <p:val>
                                            <p:fltVal val="0"/>
                                          </p:val>
                                        </p:tav>
                                        <p:tav tm="100000">
                                          <p:val>
                                            <p:strVal val="#ppt_h"/>
                                          </p:val>
                                        </p:tav>
                                      </p:tavLst>
                                    </p:anim>
                                    <p:animEffect transition="in" filter="fade">
                                      <p:cBhvr>
                                        <p:cTn id="14" dur="500"/>
                                        <p:tgtEl>
                                          <p:spTgt spid="9">
                                            <p:graphicEl>
                                              <a:dgm id="{C31DC856-8260-46FB-A8DB-DEF56F642AE1}"/>
                                            </p:graphic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9">
                                            <p:graphicEl>
                                              <a:dgm id="{CBC60A1D-1B6B-4C82-84BE-8AE459E9B135}"/>
                                            </p:graphicEl>
                                          </p:spTgt>
                                        </p:tgtEl>
                                        <p:attrNameLst>
                                          <p:attrName>style.visibility</p:attrName>
                                        </p:attrNameLst>
                                      </p:cBhvr>
                                      <p:to>
                                        <p:strVal val="visible"/>
                                      </p:to>
                                    </p:set>
                                    <p:anim calcmode="lin" valueType="num">
                                      <p:cBhvr>
                                        <p:cTn id="17" dur="500" fill="hold"/>
                                        <p:tgtEl>
                                          <p:spTgt spid="9">
                                            <p:graphicEl>
                                              <a:dgm id="{CBC60A1D-1B6B-4C82-84BE-8AE459E9B135}"/>
                                            </p:graphicEl>
                                          </p:spTgt>
                                        </p:tgtEl>
                                        <p:attrNameLst>
                                          <p:attrName>ppt_w</p:attrName>
                                        </p:attrNameLst>
                                      </p:cBhvr>
                                      <p:tavLst>
                                        <p:tav tm="0">
                                          <p:val>
                                            <p:fltVal val="0"/>
                                          </p:val>
                                        </p:tav>
                                        <p:tav tm="100000">
                                          <p:val>
                                            <p:strVal val="#ppt_w"/>
                                          </p:val>
                                        </p:tav>
                                      </p:tavLst>
                                    </p:anim>
                                    <p:anim calcmode="lin" valueType="num">
                                      <p:cBhvr>
                                        <p:cTn id="18" dur="500" fill="hold"/>
                                        <p:tgtEl>
                                          <p:spTgt spid="9">
                                            <p:graphicEl>
                                              <a:dgm id="{CBC60A1D-1B6B-4C82-84BE-8AE459E9B135}"/>
                                            </p:graphicEl>
                                          </p:spTgt>
                                        </p:tgtEl>
                                        <p:attrNameLst>
                                          <p:attrName>ppt_h</p:attrName>
                                        </p:attrNameLst>
                                      </p:cBhvr>
                                      <p:tavLst>
                                        <p:tav tm="0">
                                          <p:val>
                                            <p:fltVal val="0"/>
                                          </p:val>
                                        </p:tav>
                                        <p:tav tm="100000">
                                          <p:val>
                                            <p:strVal val="#ppt_h"/>
                                          </p:val>
                                        </p:tav>
                                      </p:tavLst>
                                    </p:anim>
                                    <p:animEffect transition="in" filter="fade">
                                      <p:cBhvr>
                                        <p:cTn id="19" dur="500"/>
                                        <p:tgtEl>
                                          <p:spTgt spid="9">
                                            <p:graphicEl>
                                              <a:dgm id="{CBC60A1D-1B6B-4C82-84BE-8AE459E9B135}"/>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9">
                                            <p:graphicEl>
                                              <a:dgm id="{039258AC-31C9-482C-951B-238A5A029A80}"/>
                                            </p:graphicEl>
                                          </p:spTgt>
                                        </p:tgtEl>
                                        <p:attrNameLst>
                                          <p:attrName>style.visibility</p:attrName>
                                        </p:attrNameLst>
                                      </p:cBhvr>
                                      <p:to>
                                        <p:strVal val="visible"/>
                                      </p:to>
                                    </p:set>
                                    <p:anim calcmode="lin" valueType="num">
                                      <p:cBhvr>
                                        <p:cTn id="24" dur="500" fill="hold"/>
                                        <p:tgtEl>
                                          <p:spTgt spid="9">
                                            <p:graphicEl>
                                              <a:dgm id="{039258AC-31C9-482C-951B-238A5A029A80}"/>
                                            </p:graphicEl>
                                          </p:spTgt>
                                        </p:tgtEl>
                                        <p:attrNameLst>
                                          <p:attrName>ppt_w</p:attrName>
                                        </p:attrNameLst>
                                      </p:cBhvr>
                                      <p:tavLst>
                                        <p:tav tm="0">
                                          <p:val>
                                            <p:fltVal val="0"/>
                                          </p:val>
                                        </p:tav>
                                        <p:tav tm="100000">
                                          <p:val>
                                            <p:strVal val="#ppt_w"/>
                                          </p:val>
                                        </p:tav>
                                      </p:tavLst>
                                    </p:anim>
                                    <p:anim calcmode="lin" valueType="num">
                                      <p:cBhvr>
                                        <p:cTn id="25" dur="500" fill="hold"/>
                                        <p:tgtEl>
                                          <p:spTgt spid="9">
                                            <p:graphicEl>
                                              <a:dgm id="{039258AC-31C9-482C-951B-238A5A029A80}"/>
                                            </p:graphicEl>
                                          </p:spTgt>
                                        </p:tgtEl>
                                        <p:attrNameLst>
                                          <p:attrName>ppt_h</p:attrName>
                                        </p:attrNameLst>
                                      </p:cBhvr>
                                      <p:tavLst>
                                        <p:tav tm="0">
                                          <p:val>
                                            <p:fltVal val="0"/>
                                          </p:val>
                                        </p:tav>
                                        <p:tav tm="100000">
                                          <p:val>
                                            <p:strVal val="#ppt_h"/>
                                          </p:val>
                                        </p:tav>
                                      </p:tavLst>
                                    </p:anim>
                                    <p:animEffect transition="in" filter="fade">
                                      <p:cBhvr>
                                        <p:cTn id="26" dur="500"/>
                                        <p:tgtEl>
                                          <p:spTgt spid="9">
                                            <p:graphicEl>
                                              <a:dgm id="{039258AC-31C9-482C-951B-238A5A029A80}"/>
                                            </p:graphicEl>
                                          </p:spTgt>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9">
                                            <p:graphicEl>
                                              <a:dgm id="{9B32D0C5-A0B0-48DE-B91B-6BB3F2D7600C}"/>
                                            </p:graphicEl>
                                          </p:spTgt>
                                        </p:tgtEl>
                                        <p:attrNameLst>
                                          <p:attrName>style.visibility</p:attrName>
                                        </p:attrNameLst>
                                      </p:cBhvr>
                                      <p:to>
                                        <p:strVal val="visible"/>
                                      </p:to>
                                    </p:set>
                                    <p:anim calcmode="lin" valueType="num">
                                      <p:cBhvr>
                                        <p:cTn id="29" dur="500" fill="hold"/>
                                        <p:tgtEl>
                                          <p:spTgt spid="9">
                                            <p:graphicEl>
                                              <a:dgm id="{9B32D0C5-A0B0-48DE-B91B-6BB3F2D7600C}"/>
                                            </p:graphicEl>
                                          </p:spTgt>
                                        </p:tgtEl>
                                        <p:attrNameLst>
                                          <p:attrName>ppt_w</p:attrName>
                                        </p:attrNameLst>
                                      </p:cBhvr>
                                      <p:tavLst>
                                        <p:tav tm="0">
                                          <p:val>
                                            <p:fltVal val="0"/>
                                          </p:val>
                                        </p:tav>
                                        <p:tav tm="100000">
                                          <p:val>
                                            <p:strVal val="#ppt_w"/>
                                          </p:val>
                                        </p:tav>
                                      </p:tavLst>
                                    </p:anim>
                                    <p:anim calcmode="lin" valueType="num">
                                      <p:cBhvr>
                                        <p:cTn id="30" dur="500" fill="hold"/>
                                        <p:tgtEl>
                                          <p:spTgt spid="9">
                                            <p:graphicEl>
                                              <a:dgm id="{9B32D0C5-A0B0-48DE-B91B-6BB3F2D7600C}"/>
                                            </p:graphicEl>
                                          </p:spTgt>
                                        </p:tgtEl>
                                        <p:attrNameLst>
                                          <p:attrName>ppt_h</p:attrName>
                                        </p:attrNameLst>
                                      </p:cBhvr>
                                      <p:tavLst>
                                        <p:tav tm="0">
                                          <p:val>
                                            <p:fltVal val="0"/>
                                          </p:val>
                                        </p:tav>
                                        <p:tav tm="100000">
                                          <p:val>
                                            <p:strVal val="#ppt_h"/>
                                          </p:val>
                                        </p:tav>
                                      </p:tavLst>
                                    </p:anim>
                                    <p:animEffect transition="in" filter="fade">
                                      <p:cBhvr>
                                        <p:cTn id="31" dur="500"/>
                                        <p:tgtEl>
                                          <p:spTgt spid="9">
                                            <p:graphicEl>
                                              <a:dgm id="{9B32D0C5-A0B0-48DE-B91B-6BB3F2D7600C}"/>
                                            </p:graphicEl>
                                          </p:spTgt>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9">
                                            <p:graphicEl>
                                              <a:dgm id="{5C892743-A294-488C-A1DC-4CCC555C45C0}"/>
                                            </p:graphicEl>
                                          </p:spTgt>
                                        </p:tgtEl>
                                        <p:attrNameLst>
                                          <p:attrName>style.visibility</p:attrName>
                                        </p:attrNameLst>
                                      </p:cBhvr>
                                      <p:to>
                                        <p:strVal val="visible"/>
                                      </p:to>
                                    </p:set>
                                    <p:anim calcmode="lin" valueType="num">
                                      <p:cBhvr>
                                        <p:cTn id="34" dur="500" fill="hold"/>
                                        <p:tgtEl>
                                          <p:spTgt spid="9">
                                            <p:graphicEl>
                                              <a:dgm id="{5C892743-A294-488C-A1DC-4CCC555C45C0}"/>
                                            </p:graphicEl>
                                          </p:spTgt>
                                        </p:tgtEl>
                                        <p:attrNameLst>
                                          <p:attrName>ppt_w</p:attrName>
                                        </p:attrNameLst>
                                      </p:cBhvr>
                                      <p:tavLst>
                                        <p:tav tm="0">
                                          <p:val>
                                            <p:fltVal val="0"/>
                                          </p:val>
                                        </p:tav>
                                        <p:tav tm="100000">
                                          <p:val>
                                            <p:strVal val="#ppt_w"/>
                                          </p:val>
                                        </p:tav>
                                      </p:tavLst>
                                    </p:anim>
                                    <p:anim calcmode="lin" valueType="num">
                                      <p:cBhvr>
                                        <p:cTn id="35" dur="500" fill="hold"/>
                                        <p:tgtEl>
                                          <p:spTgt spid="9">
                                            <p:graphicEl>
                                              <a:dgm id="{5C892743-A294-488C-A1DC-4CCC555C45C0}"/>
                                            </p:graphicEl>
                                          </p:spTgt>
                                        </p:tgtEl>
                                        <p:attrNameLst>
                                          <p:attrName>ppt_h</p:attrName>
                                        </p:attrNameLst>
                                      </p:cBhvr>
                                      <p:tavLst>
                                        <p:tav tm="0">
                                          <p:val>
                                            <p:fltVal val="0"/>
                                          </p:val>
                                        </p:tav>
                                        <p:tav tm="100000">
                                          <p:val>
                                            <p:strVal val="#ppt_h"/>
                                          </p:val>
                                        </p:tav>
                                      </p:tavLst>
                                    </p:anim>
                                    <p:animEffect transition="in" filter="fade">
                                      <p:cBhvr>
                                        <p:cTn id="36" dur="500"/>
                                        <p:tgtEl>
                                          <p:spTgt spid="9">
                                            <p:graphicEl>
                                              <a:dgm id="{5C892743-A294-488C-A1DC-4CCC555C45C0}"/>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9">
                                            <p:graphicEl>
                                              <a:dgm id="{8FF8EAAA-16B9-4FBB-9C76-FC23A27F09F8}"/>
                                            </p:graphicEl>
                                          </p:spTgt>
                                        </p:tgtEl>
                                        <p:attrNameLst>
                                          <p:attrName>style.visibility</p:attrName>
                                        </p:attrNameLst>
                                      </p:cBhvr>
                                      <p:to>
                                        <p:strVal val="visible"/>
                                      </p:to>
                                    </p:set>
                                    <p:anim calcmode="lin" valueType="num">
                                      <p:cBhvr>
                                        <p:cTn id="41" dur="500" fill="hold"/>
                                        <p:tgtEl>
                                          <p:spTgt spid="9">
                                            <p:graphicEl>
                                              <a:dgm id="{8FF8EAAA-16B9-4FBB-9C76-FC23A27F09F8}"/>
                                            </p:graphicEl>
                                          </p:spTgt>
                                        </p:tgtEl>
                                        <p:attrNameLst>
                                          <p:attrName>ppt_w</p:attrName>
                                        </p:attrNameLst>
                                      </p:cBhvr>
                                      <p:tavLst>
                                        <p:tav tm="0">
                                          <p:val>
                                            <p:fltVal val="0"/>
                                          </p:val>
                                        </p:tav>
                                        <p:tav tm="100000">
                                          <p:val>
                                            <p:strVal val="#ppt_w"/>
                                          </p:val>
                                        </p:tav>
                                      </p:tavLst>
                                    </p:anim>
                                    <p:anim calcmode="lin" valueType="num">
                                      <p:cBhvr>
                                        <p:cTn id="42" dur="500" fill="hold"/>
                                        <p:tgtEl>
                                          <p:spTgt spid="9">
                                            <p:graphicEl>
                                              <a:dgm id="{8FF8EAAA-16B9-4FBB-9C76-FC23A27F09F8}"/>
                                            </p:graphicEl>
                                          </p:spTgt>
                                        </p:tgtEl>
                                        <p:attrNameLst>
                                          <p:attrName>ppt_h</p:attrName>
                                        </p:attrNameLst>
                                      </p:cBhvr>
                                      <p:tavLst>
                                        <p:tav tm="0">
                                          <p:val>
                                            <p:fltVal val="0"/>
                                          </p:val>
                                        </p:tav>
                                        <p:tav tm="100000">
                                          <p:val>
                                            <p:strVal val="#ppt_h"/>
                                          </p:val>
                                        </p:tav>
                                      </p:tavLst>
                                    </p:anim>
                                    <p:animEffect transition="in" filter="fade">
                                      <p:cBhvr>
                                        <p:cTn id="43" dur="500"/>
                                        <p:tgtEl>
                                          <p:spTgt spid="9">
                                            <p:graphicEl>
                                              <a:dgm id="{8FF8EAAA-16B9-4FBB-9C76-FC23A27F09F8}"/>
                                            </p:graphicEl>
                                          </p:spTgt>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9">
                                            <p:graphicEl>
                                              <a:dgm id="{757FC388-625D-48B7-9C48-2DBEE90DAE2E}"/>
                                            </p:graphicEl>
                                          </p:spTgt>
                                        </p:tgtEl>
                                        <p:attrNameLst>
                                          <p:attrName>style.visibility</p:attrName>
                                        </p:attrNameLst>
                                      </p:cBhvr>
                                      <p:to>
                                        <p:strVal val="visible"/>
                                      </p:to>
                                    </p:set>
                                    <p:anim calcmode="lin" valueType="num">
                                      <p:cBhvr>
                                        <p:cTn id="46" dur="500" fill="hold"/>
                                        <p:tgtEl>
                                          <p:spTgt spid="9">
                                            <p:graphicEl>
                                              <a:dgm id="{757FC388-625D-48B7-9C48-2DBEE90DAE2E}"/>
                                            </p:graphicEl>
                                          </p:spTgt>
                                        </p:tgtEl>
                                        <p:attrNameLst>
                                          <p:attrName>ppt_w</p:attrName>
                                        </p:attrNameLst>
                                      </p:cBhvr>
                                      <p:tavLst>
                                        <p:tav tm="0">
                                          <p:val>
                                            <p:fltVal val="0"/>
                                          </p:val>
                                        </p:tav>
                                        <p:tav tm="100000">
                                          <p:val>
                                            <p:strVal val="#ppt_w"/>
                                          </p:val>
                                        </p:tav>
                                      </p:tavLst>
                                    </p:anim>
                                    <p:anim calcmode="lin" valueType="num">
                                      <p:cBhvr>
                                        <p:cTn id="47" dur="500" fill="hold"/>
                                        <p:tgtEl>
                                          <p:spTgt spid="9">
                                            <p:graphicEl>
                                              <a:dgm id="{757FC388-625D-48B7-9C48-2DBEE90DAE2E}"/>
                                            </p:graphicEl>
                                          </p:spTgt>
                                        </p:tgtEl>
                                        <p:attrNameLst>
                                          <p:attrName>ppt_h</p:attrName>
                                        </p:attrNameLst>
                                      </p:cBhvr>
                                      <p:tavLst>
                                        <p:tav tm="0">
                                          <p:val>
                                            <p:fltVal val="0"/>
                                          </p:val>
                                        </p:tav>
                                        <p:tav tm="100000">
                                          <p:val>
                                            <p:strVal val="#ppt_h"/>
                                          </p:val>
                                        </p:tav>
                                      </p:tavLst>
                                    </p:anim>
                                    <p:animEffect transition="in" filter="fade">
                                      <p:cBhvr>
                                        <p:cTn id="48" dur="500"/>
                                        <p:tgtEl>
                                          <p:spTgt spid="9">
                                            <p:graphicEl>
                                              <a:dgm id="{757FC388-625D-48B7-9C48-2DBEE90DAE2E}"/>
                                            </p:graphicEl>
                                          </p:spTgt>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9">
                                            <p:graphicEl>
                                              <a:dgm id="{B6886410-CF37-46CD-81BA-D07F6DE4D911}"/>
                                            </p:graphicEl>
                                          </p:spTgt>
                                        </p:tgtEl>
                                        <p:attrNameLst>
                                          <p:attrName>style.visibility</p:attrName>
                                        </p:attrNameLst>
                                      </p:cBhvr>
                                      <p:to>
                                        <p:strVal val="visible"/>
                                      </p:to>
                                    </p:set>
                                    <p:anim calcmode="lin" valueType="num">
                                      <p:cBhvr>
                                        <p:cTn id="51" dur="500" fill="hold"/>
                                        <p:tgtEl>
                                          <p:spTgt spid="9">
                                            <p:graphicEl>
                                              <a:dgm id="{B6886410-CF37-46CD-81BA-D07F6DE4D911}"/>
                                            </p:graphicEl>
                                          </p:spTgt>
                                        </p:tgtEl>
                                        <p:attrNameLst>
                                          <p:attrName>ppt_w</p:attrName>
                                        </p:attrNameLst>
                                      </p:cBhvr>
                                      <p:tavLst>
                                        <p:tav tm="0">
                                          <p:val>
                                            <p:fltVal val="0"/>
                                          </p:val>
                                        </p:tav>
                                        <p:tav tm="100000">
                                          <p:val>
                                            <p:strVal val="#ppt_w"/>
                                          </p:val>
                                        </p:tav>
                                      </p:tavLst>
                                    </p:anim>
                                    <p:anim calcmode="lin" valueType="num">
                                      <p:cBhvr>
                                        <p:cTn id="52" dur="500" fill="hold"/>
                                        <p:tgtEl>
                                          <p:spTgt spid="9">
                                            <p:graphicEl>
                                              <a:dgm id="{B6886410-CF37-46CD-81BA-D07F6DE4D911}"/>
                                            </p:graphicEl>
                                          </p:spTgt>
                                        </p:tgtEl>
                                        <p:attrNameLst>
                                          <p:attrName>ppt_h</p:attrName>
                                        </p:attrNameLst>
                                      </p:cBhvr>
                                      <p:tavLst>
                                        <p:tav tm="0">
                                          <p:val>
                                            <p:fltVal val="0"/>
                                          </p:val>
                                        </p:tav>
                                        <p:tav tm="100000">
                                          <p:val>
                                            <p:strVal val="#ppt_h"/>
                                          </p:val>
                                        </p:tav>
                                      </p:tavLst>
                                    </p:anim>
                                    <p:animEffect transition="in" filter="fade">
                                      <p:cBhvr>
                                        <p:cTn id="53" dur="500"/>
                                        <p:tgtEl>
                                          <p:spTgt spid="9">
                                            <p:graphicEl>
                                              <a:dgm id="{B6886410-CF37-46CD-81BA-D07F6DE4D91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146B6FE-4C66-9A6B-FC00-6D41335C58E5}"/>
              </a:ext>
            </a:extLst>
          </p:cNvPr>
          <p:cNvSpPr>
            <a:spLocks noGrp="1"/>
          </p:cNvSpPr>
          <p:nvPr>
            <p:ph type="title"/>
          </p:nvPr>
        </p:nvSpPr>
        <p:spPr>
          <a:xfrm>
            <a:off x="2694040" y="2871020"/>
            <a:ext cx="7186696" cy="1608590"/>
          </a:xfrm>
        </p:spPr>
        <p:txBody>
          <a:bodyPr vert="horz" lIns="91440" tIns="45720" rIns="91440" bIns="45720" rtlCol="0" anchor="b">
            <a:normAutofit/>
          </a:bodyPr>
          <a:lstStyle/>
          <a:p>
            <a:pPr algn="ctr"/>
            <a:r>
              <a:rPr lang="en-US" sz="5400" b="1" dirty="0">
                <a:solidFill>
                  <a:srgbClr val="FFFFFF"/>
                </a:solidFill>
                <a:effectLst>
                  <a:outerShdw blurRad="38100" dist="38100" dir="2700000" algn="tl">
                    <a:srgbClr val="000000">
                      <a:alpha val="43137"/>
                    </a:srgbClr>
                  </a:outerShdw>
                </a:effectLst>
                <a:latin typeface="MS Reference Sans Serif" panose="020B0604030504040204" pitchFamily="34" charset="0"/>
              </a:rPr>
              <a:t>QUESTIONS?</a:t>
            </a:r>
            <a:br>
              <a:rPr lang="en-US" sz="5400" b="1" dirty="0">
                <a:solidFill>
                  <a:srgbClr val="FFFFFF"/>
                </a:solidFill>
                <a:effectLst>
                  <a:outerShdw blurRad="38100" dist="38100" dir="2700000" algn="tl">
                    <a:srgbClr val="000000">
                      <a:alpha val="43137"/>
                    </a:srgbClr>
                  </a:outerShdw>
                </a:effectLst>
                <a:latin typeface="MS Reference Sans Serif" panose="020B0604030504040204" pitchFamily="34" charset="0"/>
              </a:rPr>
            </a:br>
            <a:r>
              <a:rPr lang="en-US" sz="5400" b="1" dirty="0">
                <a:solidFill>
                  <a:srgbClr val="FFFFFF"/>
                </a:solidFill>
                <a:effectLst>
                  <a:outerShdw blurRad="38100" dist="38100" dir="2700000" algn="tl">
                    <a:srgbClr val="000000">
                      <a:alpha val="43137"/>
                    </a:srgbClr>
                  </a:outerShdw>
                </a:effectLst>
                <a:latin typeface="MS Reference Sans Serif" panose="020B0604030504040204" pitchFamily="34" charset="0"/>
              </a:rPr>
              <a:t>DISCUSSION?</a:t>
            </a:r>
            <a:endParaRPr lang="en-US" sz="5400" b="1" kern="1200" dirty="0">
              <a:solidFill>
                <a:srgbClr val="FFFFFF"/>
              </a:solidFill>
              <a:effectLst>
                <a:outerShdw blurRad="38100" dist="38100" dir="2700000" algn="tl">
                  <a:srgbClr val="000000">
                    <a:alpha val="43137"/>
                  </a:srgbClr>
                </a:outerShdw>
              </a:effectLst>
              <a:latin typeface="MS Reference Sans Serif" panose="020B0604030504040204" pitchFamily="34" charset="0"/>
            </a:endParaRP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9671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7DA98BB-5ACD-E28C-99EB-45268CD72C65}"/>
              </a:ext>
            </a:extLst>
          </p:cNvPr>
          <p:cNvSpPr>
            <a:spLocks noGrp="1"/>
          </p:cNvSpPr>
          <p:nvPr>
            <p:ph type="title"/>
          </p:nvPr>
        </p:nvSpPr>
        <p:spPr>
          <a:xfrm>
            <a:off x="4162567" y="1907458"/>
            <a:ext cx="6714699" cy="2090215"/>
          </a:xfrm>
        </p:spPr>
        <p:txBody>
          <a:bodyPr vert="horz" lIns="91440" tIns="45720" rIns="91440" bIns="45720" rtlCol="0" anchor="b">
            <a:normAutofit/>
          </a:bodyPr>
          <a:lstStyle/>
          <a:p>
            <a:pPr algn="ctr"/>
            <a:r>
              <a:rPr lang="en-US" sz="4800" b="1" kern="1200" dirty="0">
                <a:solidFill>
                  <a:srgbClr val="FFFFFF"/>
                </a:solidFill>
                <a:effectLst>
                  <a:outerShdw blurRad="38100" dist="38100" dir="2700000" algn="tl">
                    <a:srgbClr val="000000">
                      <a:alpha val="43137"/>
                    </a:srgbClr>
                  </a:outerShdw>
                </a:effectLst>
                <a:latin typeface="MS Reference Sans Serif" panose="020B0604030504040204" pitchFamily="34" charset="0"/>
              </a:rPr>
              <a:t>How Engaged is your Board on a Scale of 1-10?</a:t>
            </a: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A2E2BA6-E0D8-FBD0-B406-E51413793A63}"/>
              </a:ext>
            </a:extLst>
          </p:cNvPr>
          <p:cNvSpPr>
            <a:spLocks noGrp="1"/>
          </p:cNvSpPr>
          <p:nvPr>
            <p:ph idx="1"/>
          </p:nvPr>
        </p:nvSpPr>
        <p:spPr>
          <a:xfrm>
            <a:off x="4400742" y="4968710"/>
            <a:ext cx="6238348" cy="456613"/>
          </a:xfrm>
        </p:spPr>
        <p:txBody>
          <a:bodyPr vert="horz" lIns="91440" tIns="45720" rIns="91440" bIns="45720" rtlCol="0">
            <a:normAutofit/>
          </a:bodyPr>
          <a:lstStyle/>
          <a:p>
            <a:pPr marL="0" indent="0" algn="ctr">
              <a:buNone/>
            </a:pPr>
            <a:r>
              <a:rPr lang="en-US" sz="2400" kern="1200" dirty="0">
                <a:solidFill>
                  <a:srgbClr val="FFFFFF"/>
                </a:solidFill>
                <a:latin typeface="+mn-lt"/>
                <a:ea typeface="+mn-ea"/>
                <a:cs typeface="+mn-cs"/>
              </a:rPr>
              <a:t>Write the answer down and hold on to it</a:t>
            </a:r>
          </a:p>
        </p:txBody>
      </p:sp>
    </p:spTree>
    <p:extLst>
      <p:ext uri="{BB962C8B-B14F-4D97-AF65-F5344CB8AC3E}">
        <p14:creationId xmlns:p14="http://schemas.microsoft.com/office/powerpoint/2010/main" val="4158851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9FF9B18-0C34-6946-DEA7-3CDF48D73E28}"/>
              </a:ext>
            </a:extLst>
          </p:cNvPr>
          <p:cNvSpPr>
            <a:spLocks noGrp="1"/>
          </p:cNvSpPr>
          <p:nvPr>
            <p:ph type="title"/>
          </p:nvPr>
        </p:nvSpPr>
        <p:spPr>
          <a:xfrm>
            <a:off x="1371599" y="294538"/>
            <a:ext cx="9895951" cy="1033669"/>
          </a:xfrm>
        </p:spPr>
        <p:txBody>
          <a:bodyPr>
            <a:normAutofit/>
          </a:bodyPr>
          <a:lstStyle/>
          <a:p>
            <a:pPr algn="ctr"/>
            <a:r>
              <a:rPr lang="en-US" sz="5400" b="1" dirty="0">
                <a:solidFill>
                  <a:srgbClr val="FFFFFF"/>
                </a:solidFill>
                <a:effectLst>
                  <a:outerShdw blurRad="38100" dist="38100" dir="2700000" algn="tl">
                    <a:srgbClr val="000000">
                      <a:alpha val="43137"/>
                    </a:srgbClr>
                  </a:outerShdw>
                </a:effectLst>
                <a:latin typeface="MS Reference Sans Serif" panose="020B0604030504040204" pitchFamily="34" charset="0"/>
              </a:rPr>
              <a:t>Description </a:t>
            </a:r>
          </a:p>
        </p:txBody>
      </p:sp>
      <p:sp>
        <p:nvSpPr>
          <p:cNvPr id="3" name="Content Placeholder 2">
            <a:extLst>
              <a:ext uri="{FF2B5EF4-FFF2-40B4-BE49-F238E27FC236}">
                <a16:creationId xmlns:a16="http://schemas.microsoft.com/office/drawing/2014/main" id="{572C99B1-CCC5-F973-B15E-FC3500DB2C47}"/>
              </a:ext>
            </a:extLst>
          </p:cNvPr>
          <p:cNvSpPr>
            <a:spLocks noGrp="1"/>
          </p:cNvSpPr>
          <p:nvPr>
            <p:ph idx="1"/>
          </p:nvPr>
        </p:nvSpPr>
        <p:spPr>
          <a:xfrm>
            <a:off x="1056966" y="2153264"/>
            <a:ext cx="10525434" cy="3529781"/>
          </a:xfrm>
        </p:spPr>
        <p:txBody>
          <a:bodyPr anchor="ctr">
            <a:normAutofit/>
          </a:bodyPr>
          <a:lstStyle/>
          <a:p>
            <a:pPr marL="0" indent="0">
              <a:buNone/>
            </a:pPr>
            <a:r>
              <a:rPr lang="en-US" sz="2400" kern="100" dirty="0">
                <a:solidFill>
                  <a:schemeClr val="tx2"/>
                </a:solidFill>
                <a:effectLst/>
                <a:highlight>
                  <a:srgbClr val="FFFFFF"/>
                </a:highlight>
                <a:latin typeface="MS Reference Sans Serif" panose="020B0604030504040204" pitchFamily="34" charset="0"/>
                <a:ea typeface="Aptos" panose="020B0004020202020204" pitchFamily="34" charset="0"/>
                <a:cs typeface="Times New Roman" panose="02020603050405020304" pitchFamily="18" charset="0"/>
              </a:rPr>
              <a:t>As a nonprofit leader, one of the most crucial responsibilities is to effectively engage your board of directors. The board of directors is responsible for ensuring that your nonprofit organization runs smoothly and achieves its goals. This session will provide you with effective strategies to engage your board of directors.</a:t>
            </a:r>
            <a:br>
              <a:rPr lang="en-US" sz="24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rPr>
            </a:br>
            <a:endParaRPr lang="en-US" sz="24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4810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223CA5A-E800-440B-35BC-C01AC548BEA6}"/>
              </a:ext>
            </a:extLst>
          </p:cNvPr>
          <p:cNvSpPr>
            <a:spLocks noGrp="1"/>
          </p:cNvSpPr>
          <p:nvPr>
            <p:ph type="title"/>
          </p:nvPr>
        </p:nvSpPr>
        <p:spPr>
          <a:xfrm>
            <a:off x="1383564" y="348865"/>
            <a:ext cx="9903868" cy="1576446"/>
          </a:xfrm>
        </p:spPr>
        <p:txBody>
          <a:bodyPr anchor="ctr">
            <a:normAutofit/>
          </a:bodyPr>
          <a:lstStyle/>
          <a:p>
            <a:pPr algn="ctr"/>
            <a:r>
              <a:rPr lang="en-US" sz="4800" b="1" dirty="0">
                <a:solidFill>
                  <a:srgbClr val="FFFFFF"/>
                </a:solidFill>
                <a:effectLst>
                  <a:outerShdw blurRad="38100" dist="38100" dir="2700000" algn="tl">
                    <a:srgbClr val="000000">
                      <a:alpha val="43137"/>
                    </a:srgbClr>
                  </a:outerShdw>
                </a:effectLst>
                <a:latin typeface="MS Reference Sans Serif" panose="020B0604030504040204" pitchFamily="34" charset="0"/>
              </a:rPr>
              <a:t>What is the Board of Directors</a:t>
            </a:r>
          </a:p>
        </p:txBody>
      </p:sp>
      <p:graphicFrame>
        <p:nvGraphicFramePr>
          <p:cNvPr id="21" name="Content Placeholder 2">
            <a:extLst>
              <a:ext uri="{FF2B5EF4-FFF2-40B4-BE49-F238E27FC236}">
                <a16:creationId xmlns:a16="http://schemas.microsoft.com/office/drawing/2014/main" id="{A0AEA03F-8759-6BFD-A01D-E7DB647EE312}"/>
              </a:ext>
            </a:extLst>
          </p:cNvPr>
          <p:cNvGraphicFramePr>
            <a:graphicFrameLocks noGrp="1"/>
          </p:cNvGraphicFramePr>
          <p:nvPr>
            <p:ph idx="1"/>
            <p:extLst>
              <p:ext uri="{D42A27DB-BD31-4B8C-83A1-F6EECF244321}">
                <p14:modId xmlns:p14="http://schemas.microsoft.com/office/powerpoint/2010/main" val="877341405"/>
              </p:ext>
            </p:extLst>
          </p:nvPr>
        </p:nvGraphicFramePr>
        <p:xfrm>
          <a:off x="538337" y="2566797"/>
          <a:ext cx="11115325" cy="3893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686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graphicEl>
                                              <a:dgm id="{983BD398-3F2F-40F3-8CEF-D2069D46874A}"/>
                                            </p:graphicEl>
                                          </p:spTgt>
                                        </p:tgtEl>
                                        <p:attrNameLst>
                                          <p:attrName>style.visibility</p:attrName>
                                        </p:attrNameLst>
                                      </p:cBhvr>
                                      <p:to>
                                        <p:strVal val="visible"/>
                                      </p:to>
                                    </p:set>
                                    <p:animEffect transition="in" filter="fade">
                                      <p:cBhvr>
                                        <p:cTn id="7" dur="500"/>
                                        <p:tgtEl>
                                          <p:spTgt spid="21">
                                            <p:graphicEl>
                                              <a:dgm id="{983BD398-3F2F-40F3-8CEF-D2069D46874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graphicEl>
                                              <a:dgm id="{F467B473-BD6F-4B5B-9309-056EB8628C5F}"/>
                                            </p:graphicEl>
                                          </p:spTgt>
                                        </p:tgtEl>
                                        <p:attrNameLst>
                                          <p:attrName>style.visibility</p:attrName>
                                        </p:attrNameLst>
                                      </p:cBhvr>
                                      <p:to>
                                        <p:strVal val="visible"/>
                                      </p:to>
                                    </p:set>
                                    <p:animEffect transition="in" filter="fade">
                                      <p:cBhvr>
                                        <p:cTn id="12" dur="500"/>
                                        <p:tgtEl>
                                          <p:spTgt spid="21">
                                            <p:graphicEl>
                                              <a:dgm id="{F467B473-BD6F-4B5B-9309-056EB8628C5F}"/>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
                                            <p:graphicEl>
                                              <a:dgm id="{9C6B9D82-FBD0-42A8-8C09-71ABFED3CE7A}"/>
                                            </p:graphicEl>
                                          </p:spTgt>
                                        </p:tgtEl>
                                        <p:attrNameLst>
                                          <p:attrName>style.visibility</p:attrName>
                                        </p:attrNameLst>
                                      </p:cBhvr>
                                      <p:to>
                                        <p:strVal val="visible"/>
                                      </p:to>
                                    </p:set>
                                    <p:animEffect transition="in" filter="fade">
                                      <p:cBhvr>
                                        <p:cTn id="15" dur="500"/>
                                        <p:tgtEl>
                                          <p:spTgt spid="21">
                                            <p:graphicEl>
                                              <a:dgm id="{9C6B9D82-FBD0-42A8-8C09-71ABFED3CE7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21">
                                            <p:graphicEl>
                                              <a:dgm id="{983BD398-3F2F-40F3-8CEF-D2069D46874A}"/>
                                            </p:graphic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1" nodeType="clickEffect">
                                  <p:stCondLst>
                                    <p:cond delay="0"/>
                                  </p:stCondLst>
                                  <p:childTnLst>
                                    <p:set>
                                      <p:cBhvr>
                                        <p:cTn id="23" dur="1" fill="hold">
                                          <p:stCondLst>
                                            <p:cond delay="0"/>
                                          </p:stCondLst>
                                        </p:cTn>
                                        <p:tgtEl>
                                          <p:spTgt spid="21">
                                            <p:graphicEl>
                                              <a:dgm id="{F467B473-BD6F-4B5B-9309-056EB8628C5F}"/>
                                            </p:graphicEl>
                                          </p:spTgt>
                                        </p:tgtEl>
                                        <p:attrNameLst>
                                          <p:attrName>style.visibility</p:attrName>
                                        </p:attrNameLst>
                                      </p:cBhvr>
                                      <p:to>
                                        <p:strVal val="visible"/>
                                      </p:to>
                                    </p:set>
                                  </p:childTnLst>
                                </p:cTn>
                              </p:par>
                              <p:par>
                                <p:cTn id="24" presetID="1" presetClass="entr" presetSubtype="0" fill="hold" grpId="1" nodeType="withEffect">
                                  <p:stCondLst>
                                    <p:cond delay="0"/>
                                  </p:stCondLst>
                                  <p:childTnLst>
                                    <p:set>
                                      <p:cBhvr>
                                        <p:cTn id="25" dur="1" fill="hold">
                                          <p:stCondLst>
                                            <p:cond delay="0"/>
                                          </p:stCondLst>
                                        </p:cTn>
                                        <p:tgtEl>
                                          <p:spTgt spid="21">
                                            <p:graphicEl>
                                              <a:dgm id="{9C6B9D82-FBD0-42A8-8C09-71ABFED3CE7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1" grpId="0">
        <p:bldSub>
          <a:bldDgm bld="one"/>
        </p:bldSub>
      </p:bldGraphic>
      <p:bldGraphic spid="21" grpI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397488-B9A9-787C-9400-8ADF9BAB3D11}"/>
              </a:ext>
            </a:extLst>
          </p:cNvPr>
          <p:cNvSpPr>
            <a:spLocks noGrp="1"/>
          </p:cNvSpPr>
          <p:nvPr>
            <p:ph type="title"/>
          </p:nvPr>
        </p:nvSpPr>
        <p:spPr>
          <a:xfrm>
            <a:off x="1371599" y="294538"/>
            <a:ext cx="9895951" cy="1033669"/>
          </a:xfrm>
        </p:spPr>
        <p:txBody>
          <a:bodyPr vert="horz" lIns="91440" tIns="45720" rIns="91440" bIns="45720" rtlCol="0" anchor="ctr">
            <a:noAutofit/>
          </a:bodyPr>
          <a:lstStyle/>
          <a:p>
            <a:pPr algn="ctr"/>
            <a:r>
              <a:rPr lang="en-US" sz="3600" b="1" dirty="0">
                <a:solidFill>
                  <a:srgbClr val="FFFFFF"/>
                </a:solidFill>
                <a:effectLst>
                  <a:outerShdw blurRad="38100" dist="38100" dir="2700000" algn="tl">
                    <a:srgbClr val="000000">
                      <a:alpha val="43137"/>
                    </a:srgbClr>
                  </a:outerShdw>
                </a:effectLst>
                <a:latin typeface="MS Reference Sans Serif" panose="020B0604030504040204" pitchFamily="34" charset="0"/>
              </a:rPr>
              <a:t>10</a:t>
            </a:r>
            <a:r>
              <a:rPr lang="en-US" sz="3600" b="1" kern="1200" dirty="0">
                <a:solidFill>
                  <a:srgbClr val="FFFFFF"/>
                </a:solidFill>
                <a:effectLst>
                  <a:outerShdw blurRad="38100" dist="38100" dir="2700000" algn="tl">
                    <a:srgbClr val="000000">
                      <a:alpha val="43137"/>
                    </a:srgbClr>
                  </a:outerShdw>
                </a:effectLst>
                <a:latin typeface="MS Reference Sans Serif" panose="020B0604030504040204" pitchFamily="34" charset="0"/>
              </a:rPr>
              <a:t> Responsibilities of the Board</a:t>
            </a:r>
          </a:p>
        </p:txBody>
      </p:sp>
      <p:sp>
        <p:nvSpPr>
          <p:cNvPr id="6" name="TextBox 5">
            <a:extLst>
              <a:ext uri="{FF2B5EF4-FFF2-40B4-BE49-F238E27FC236}">
                <a16:creationId xmlns:a16="http://schemas.microsoft.com/office/drawing/2014/main" id="{F4C1EBFE-3057-28E0-5FDD-639659BAC4FD}"/>
              </a:ext>
            </a:extLst>
          </p:cNvPr>
          <p:cNvSpPr txBox="1"/>
          <p:nvPr/>
        </p:nvSpPr>
        <p:spPr>
          <a:xfrm>
            <a:off x="459350" y="2123768"/>
            <a:ext cx="10247979" cy="4005607"/>
          </a:xfrm>
          <a:prstGeom prst="rect">
            <a:avLst/>
          </a:prstGeom>
        </p:spPr>
        <p:txBody>
          <a:bodyPr vert="horz" lIns="91440" tIns="45720" rIns="91440" bIns="45720" rtlCol="0" anchor="ctr">
            <a:normAutofit/>
          </a:bodyPr>
          <a:lstStyle/>
          <a:p>
            <a:pPr>
              <a:lnSpc>
                <a:spcPct val="90000"/>
              </a:lnSpc>
              <a:spcAft>
                <a:spcPts val="600"/>
              </a:spcAft>
            </a:pPr>
            <a:r>
              <a:rPr lang="en-US" sz="1600" dirty="0">
                <a:solidFill>
                  <a:schemeClr val="tx2"/>
                </a:solidFill>
                <a:latin typeface="MS Reference Sans Serif" panose="020B0604030504040204" pitchFamily="34" charset="0"/>
              </a:rPr>
              <a:t>Per BoardSource, </a:t>
            </a:r>
          </a:p>
          <a:p>
            <a:pPr marL="40005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Determine the mission and purpose, advocate for them.</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Select the chief executive.</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Support and evaluate the chief executive.</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Ensure effective planning</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Monitor and strengthen programs and services.</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Ensure adequate financial resources.</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Protect assets and provide financial oversight.</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Build and sustain a competent board.</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Ensure legal and ethical integrity</a:t>
            </a:r>
          </a:p>
          <a:p>
            <a:pPr marL="400050" lvl="0" indent="-342900">
              <a:lnSpc>
                <a:spcPct val="90000"/>
              </a:lnSpc>
              <a:spcAft>
                <a:spcPts val="600"/>
              </a:spcAft>
              <a:buFont typeface="Arial" panose="020B0604020202020204" pitchFamily="34" charset="0"/>
              <a:buChar char="•"/>
            </a:pPr>
            <a:r>
              <a:rPr lang="en-US" sz="1600" dirty="0">
                <a:solidFill>
                  <a:schemeClr val="tx2"/>
                </a:solidFill>
                <a:latin typeface="MS Reference Sans Serif" panose="020B0604030504040204" pitchFamily="34" charset="0"/>
              </a:rPr>
              <a:t>Enhance the organization’s public standing</a:t>
            </a:r>
          </a:p>
        </p:txBody>
      </p:sp>
    </p:spTree>
    <p:extLst>
      <p:ext uri="{BB962C8B-B14F-4D97-AF65-F5344CB8AC3E}">
        <p14:creationId xmlns:p14="http://schemas.microsoft.com/office/powerpoint/2010/main" val="91566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uiExpand="1"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745406-B740-5816-A12E-DE2F94AB46E1}"/>
              </a:ext>
            </a:extLst>
          </p:cNvPr>
          <p:cNvSpPr>
            <a:spLocks noGrp="1"/>
          </p:cNvSpPr>
          <p:nvPr>
            <p:ph type="title"/>
          </p:nvPr>
        </p:nvSpPr>
        <p:spPr>
          <a:xfrm>
            <a:off x="417978" y="278535"/>
            <a:ext cx="11356040" cy="1033669"/>
          </a:xfrm>
        </p:spPr>
        <p:txBody>
          <a:bodyPr>
            <a:normAutofit fontScale="90000"/>
          </a:bodyPr>
          <a:lstStyle/>
          <a:p>
            <a:pPr algn="ctr"/>
            <a:r>
              <a:rPr lang="en-US" sz="4000" b="1" dirty="0">
                <a:solidFill>
                  <a:srgbClr val="FFFFFF"/>
                </a:solidFill>
                <a:effectLst>
                  <a:outerShdw blurRad="38100" dist="38100" dir="2700000" algn="tl">
                    <a:srgbClr val="000000">
                      <a:alpha val="43137"/>
                    </a:srgbClr>
                  </a:outerShdw>
                </a:effectLst>
                <a:latin typeface="MS Reference Sans Serif" panose="020B0604030504040204" pitchFamily="34" charset="0"/>
              </a:rPr>
              <a:t>10 Responsibilities of the ED/CEO/President</a:t>
            </a:r>
          </a:p>
        </p:txBody>
      </p:sp>
      <p:sp>
        <p:nvSpPr>
          <p:cNvPr id="3" name="Content Placeholder 2">
            <a:extLst>
              <a:ext uri="{FF2B5EF4-FFF2-40B4-BE49-F238E27FC236}">
                <a16:creationId xmlns:a16="http://schemas.microsoft.com/office/drawing/2014/main" id="{D6EF9078-87D8-D8DC-B3AD-52A813EEFF93}"/>
              </a:ext>
            </a:extLst>
          </p:cNvPr>
          <p:cNvSpPr>
            <a:spLocks noGrp="1"/>
          </p:cNvSpPr>
          <p:nvPr>
            <p:ph idx="1"/>
          </p:nvPr>
        </p:nvSpPr>
        <p:spPr>
          <a:xfrm>
            <a:off x="535857" y="2113934"/>
            <a:ext cx="10377950" cy="4045975"/>
          </a:xfrm>
        </p:spPr>
        <p:txBody>
          <a:bodyPr anchor="ctr">
            <a:normAutofit/>
          </a:bodyPr>
          <a:lstStyle/>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Leadership</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Fundraising</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Board Development</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Financial Management</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Human Resources Management</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Diversity, Equity, and Inclusion</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Operations and Technology</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Programs and Activities</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indent="-342900">
              <a:spcBef>
                <a:spcPts val="0"/>
              </a:spcBef>
              <a:buFont typeface="+mj-lt"/>
              <a:buAutoNum type="arabicPeriod"/>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Community Relations and Communication</a:t>
            </a:r>
          </a:p>
          <a:p>
            <a:pPr marL="342900" indent="-342900">
              <a:spcBef>
                <a:spcPts val="0"/>
              </a:spcBef>
              <a:buFont typeface="+mj-lt"/>
              <a:buAutoNum type="arabicPeriod"/>
            </a:pPr>
            <a:r>
              <a:rPr lang="en-US" sz="1800" kern="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 Compliance </a:t>
            </a: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and Best Practices</a:t>
            </a: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0" marR="0" lvl="0" indent="0">
              <a:spcBef>
                <a:spcPts val="0"/>
              </a:spcBef>
              <a:spcAft>
                <a:spcPts val="0"/>
              </a:spcAft>
              <a:buNone/>
            </a:pPr>
            <a:endParaRPr lang="en-US" sz="18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0" marR="0" indent="0">
              <a:spcBef>
                <a:spcPts val="0"/>
              </a:spcBef>
              <a:spcAft>
                <a:spcPts val="800"/>
              </a:spcAft>
              <a:buNone/>
            </a:pPr>
            <a:r>
              <a:rPr lang="en-US" sz="18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Source: Fundingforgood.org</a:t>
            </a:r>
          </a:p>
        </p:txBody>
      </p:sp>
    </p:spTree>
    <p:extLst>
      <p:ext uri="{BB962C8B-B14F-4D97-AF65-F5344CB8AC3E}">
        <p14:creationId xmlns:p14="http://schemas.microsoft.com/office/powerpoint/2010/main" val="298968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6452C8-EAD8-6659-BF2D-2FECDC4243DA}"/>
              </a:ext>
            </a:extLst>
          </p:cNvPr>
          <p:cNvSpPr>
            <a:spLocks noGrp="1"/>
          </p:cNvSpPr>
          <p:nvPr>
            <p:ph type="title"/>
          </p:nvPr>
        </p:nvSpPr>
        <p:spPr>
          <a:xfrm>
            <a:off x="1371599" y="294538"/>
            <a:ext cx="9895951" cy="1033669"/>
          </a:xfrm>
        </p:spPr>
        <p:txBody>
          <a:bodyPr>
            <a:normAutofit/>
          </a:bodyPr>
          <a:lstStyle/>
          <a:p>
            <a:pPr algn="ctr"/>
            <a:r>
              <a:rPr lang="en-US" sz="5400" b="1" dirty="0">
                <a:solidFill>
                  <a:srgbClr val="FFFFFF"/>
                </a:solidFill>
                <a:effectLst>
                  <a:outerShdw blurRad="38100" dist="38100" dir="2700000" algn="tl">
                    <a:srgbClr val="000000">
                      <a:alpha val="43137"/>
                    </a:srgbClr>
                  </a:outerShdw>
                </a:effectLst>
                <a:latin typeface="MS Reference Sans Serif" panose="020B0604030504040204" pitchFamily="34" charset="0"/>
              </a:rPr>
              <a:t>Evaluation</a:t>
            </a:r>
            <a:r>
              <a:rPr lang="en-US" sz="5400" dirty="0">
                <a:solidFill>
                  <a:srgbClr val="FFFFFF"/>
                </a:solidFill>
                <a:latin typeface="MS Reference Sans Serif" panose="020B0604030504040204" pitchFamily="34" charset="0"/>
              </a:rPr>
              <a:t> </a:t>
            </a:r>
          </a:p>
        </p:txBody>
      </p:sp>
      <p:sp>
        <p:nvSpPr>
          <p:cNvPr id="3" name="Content Placeholder 2">
            <a:extLst>
              <a:ext uri="{FF2B5EF4-FFF2-40B4-BE49-F238E27FC236}">
                <a16:creationId xmlns:a16="http://schemas.microsoft.com/office/drawing/2014/main" id="{C3F79539-C30E-9026-82F4-0C00C10E209C}"/>
              </a:ext>
            </a:extLst>
          </p:cNvPr>
          <p:cNvSpPr>
            <a:spLocks noGrp="1"/>
          </p:cNvSpPr>
          <p:nvPr>
            <p:ph idx="1"/>
          </p:nvPr>
        </p:nvSpPr>
        <p:spPr>
          <a:xfrm>
            <a:off x="1371599" y="2318197"/>
            <a:ext cx="9724031" cy="3683358"/>
          </a:xfrm>
        </p:spPr>
        <p:txBody>
          <a:bodyPr anchor="ctr">
            <a:normAutofit/>
          </a:bodyPr>
          <a:lstStyle/>
          <a:p>
            <a:pPr>
              <a:spcBef>
                <a:spcPts val="0"/>
              </a:spcBef>
              <a:spcAft>
                <a:spcPts val="800"/>
              </a:spcAft>
            </a:pPr>
            <a:r>
              <a:rPr lang="en-US" sz="2000" kern="0" dirty="0">
                <a:solidFill>
                  <a:schemeClr val="tx2"/>
                </a:solidFill>
                <a:effectLst/>
                <a:latin typeface="MS Reference Sans Serif" panose="020B0604030504040204" pitchFamily="34" charset="0"/>
                <a:ea typeface="Times New Roman" panose="02020603050405020304" pitchFamily="18" charset="0"/>
                <a:cs typeface="Times New Roman" panose="02020603050405020304" pitchFamily="18" charset="0"/>
              </a:rPr>
              <a:t>How often does the board evaluate the ED/CEO?</a:t>
            </a:r>
            <a:endParaRPr lang="en-US" sz="2000" kern="0" dirty="0">
              <a:solidFill>
                <a:schemeClr val="tx2"/>
              </a:solidFill>
              <a:latin typeface="MS Reference Sans Serif" panose="020B0604030504040204" pitchFamily="34" charset="0"/>
              <a:ea typeface="Times New Roman" panose="02020603050405020304" pitchFamily="18" charset="0"/>
              <a:cs typeface="Times New Roman" panose="02020603050405020304" pitchFamily="18" charset="0"/>
            </a:endParaRPr>
          </a:p>
          <a:p>
            <a:pPr>
              <a:spcBef>
                <a:spcPts val="0"/>
              </a:spcBef>
              <a:spcAft>
                <a:spcPts val="800"/>
              </a:spcAft>
            </a:pPr>
            <a:r>
              <a:rPr lang="en-US" sz="2000" dirty="0">
                <a:solidFill>
                  <a:schemeClr val="tx2"/>
                </a:solidFill>
                <a:latin typeface="MS Reference Sans Serif" panose="020B0604030504040204" pitchFamily="34" charset="0"/>
              </a:rPr>
              <a:t>Does the staff evaluate the ED/CEO?</a:t>
            </a:r>
          </a:p>
          <a:p>
            <a:pPr>
              <a:spcBef>
                <a:spcPts val="0"/>
              </a:spcBef>
              <a:spcAft>
                <a:spcPts val="800"/>
              </a:spcAft>
            </a:pPr>
            <a:r>
              <a:rPr lang="en-US" sz="2000" dirty="0">
                <a:solidFill>
                  <a:schemeClr val="tx2"/>
                </a:solidFill>
                <a:latin typeface="MS Reference Sans Serif" panose="020B0604030504040204" pitchFamily="34" charset="0"/>
              </a:rPr>
              <a:t>Do your customers evaluate the organization?</a:t>
            </a:r>
          </a:p>
          <a:p>
            <a:pPr>
              <a:spcBef>
                <a:spcPts val="0"/>
              </a:spcBef>
              <a:spcAft>
                <a:spcPts val="800"/>
              </a:spcAft>
            </a:pPr>
            <a:r>
              <a:rPr lang="en-US" sz="2000" dirty="0">
                <a:solidFill>
                  <a:schemeClr val="tx2"/>
                </a:solidFill>
                <a:latin typeface="MS Reference Sans Serif" panose="020B0604030504040204" pitchFamily="34" charset="0"/>
              </a:rPr>
              <a:t>Does your board evaluate itself? If so, what does that process look like?</a:t>
            </a:r>
          </a:p>
          <a:p>
            <a:endParaRPr lang="en-US" sz="2000" dirty="0"/>
          </a:p>
        </p:txBody>
      </p:sp>
    </p:spTree>
    <p:extLst>
      <p:ext uri="{BB962C8B-B14F-4D97-AF65-F5344CB8AC3E}">
        <p14:creationId xmlns:p14="http://schemas.microsoft.com/office/powerpoint/2010/main" val="219546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9F6207B-28F4-E29A-4E8F-8E54D0E8EC8F}"/>
              </a:ext>
            </a:extLst>
          </p:cNvPr>
          <p:cNvSpPr>
            <a:spLocks noGrp="1"/>
          </p:cNvSpPr>
          <p:nvPr>
            <p:ph type="title"/>
          </p:nvPr>
        </p:nvSpPr>
        <p:spPr>
          <a:xfrm>
            <a:off x="8907" y="1622323"/>
            <a:ext cx="5579440" cy="2656829"/>
          </a:xfrm>
        </p:spPr>
        <p:txBody>
          <a:bodyPr anchor="b">
            <a:normAutofit/>
          </a:bodyPr>
          <a:lstStyle/>
          <a:p>
            <a:pPr algn="ctr"/>
            <a:r>
              <a:rPr lang="en-US" sz="3600" b="1" dirty="0">
                <a:solidFill>
                  <a:srgbClr val="FFFFFF"/>
                </a:solidFill>
                <a:effectLst>
                  <a:outerShdw blurRad="38100" dist="38100" dir="2700000" algn="tl">
                    <a:srgbClr val="000000">
                      <a:alpha val="43137"/>
                    </a:srgbClr>
                  </a:outerShdw>
                </a:effectLst>
                <a:latin typeface="MS Reference Sans Serif" panose="020B0604030504040204" pitchFamily="34" charset="0"/>
              </a:rPr>
              <a:t>What Questions Would You Ask Your Customers About the Performance of Your Organization?</a:t>
            </a:r>
          </a:p>
        </p:txBody>
      </p:sp>
      <p:graphicFrame>
        <p:nvGraphicFramePr>
          <p:cNvPr id="22" name="Content Placeholder 2">
            <a:extLst>
              <a:ext uri="{FF2B5EF4-FFF2-40B4-BE49-F238E27FC236}">
                <a16:creationId xmlns:a16="http://schemas.microsoft.com/office/drawing/2014/main" id="{638DD958-0E29-3126-2F35-3F0EF3431479}"/>
              </a:ext>
            </a:extLst>
          </p:cNvPr>
          <p:cNvGraphicFramePr>
            <a:graphicFrameLocks noGrp="1"/>
          </p:cNvGraphicFramePr>
          <p:nvPr>
            <p:ph idx="1"/>
            <p:extLst>
              <p:ext uri="{D42A27DB-BD31-4B8C-83A1-F6EECF244321}">
                <p14:modId xmlns:p14="http://schemas.microsoft.com/office/powerpoint/2010/main" val="3147678618"/>
              </p:ext>
            </p:extLst>
          </p:nvPr>
        </p:nvGraphicFramePr>
        <p:xfrm>
          <a:off x="6503158" y="649480"/>
          <a:ext cx="4862447"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041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2">
                                            <p:graphicEl>
                                              <a:dgm id="{9FFDE91A-14C5-413F-BEB1-A5C824B0691B}"/>
                                            </p:graphicEl>
                                          </p:spTgt>
                                        </p:tgtEl>
                                        <p:attrNameLst>
                                          <p:attrName>style.visibility</p:attrName>
                                        </p:attrNameLst>
                                      </p:cBhvr>
                                      <p:to>
                                        <p:strVal val="visible"/>
                                      </p:to>
                                    </p:set>
                                    <p:animEffect transition="in" filter="fade">
                                      <p:cBhvr>
                                        <p:cTn id="7" dur="500"/>
                                        <p:tgtEl>
                                          <p:spTgt spid="22">
                                            <p:graphicEl>
                                              <a:dgm id="{9FFDE91A-14C5-413F-BEB1-A5C824B0691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22">
                                            <p:graphicEl>
                                              <a:dgm id="{70CB7FE6-E5DF-4351-939E-8201ECDF879C}"/>
                                            </p:graphicEl>
                                          </p:spTgt>
                                        </p:tgtEl>
                                        <p:attrNameLst>
                                          <p:attrName>style.visibility</p:attrName>
                                        </p:attrNameLst>
                                      </p:cBhvr>
                                      <p:to>
                                        <p:strVal val="visible"/>
                                      </p:to>
                                    </p:set>
                                    <p:animEffect transition="in" filter="fade">
                                      <p:cBhvr>
                                        <p:cTn id="12" dur="500"/>
                                        <p:tgtEl>
                                          <p:spTgt spid="22">
                                            <p:graphicEl>
                                              <a:dgm id="{70CB7FE6-E5DF-4351-939E-8201ECDF879C}"/>
                                            </p:graphicEl>
                                          </p:spTgt>
                                        </p:tgtEl>
                                      </p:cBhvr>
                                    </p:animEffect>
                                  </p:childTnLst>
                                </p:cTn>
                              </p:par>
                              <p:par>
                                <p:cTn id="13" presetID="10" presetClass="entr" presetSubtype="0" fill="hold" grpId="1" nodeType="withEffect">
                                  <p:stCondLst>
                                    <p:cond delay="0"/>
                                  </p:stCondLst>
                                  <p:childTnLst>
                                    <p:set>
                                      <p:cBhvr>
                                        <p:cTn id="14" dur="1" fill="hold">
                                          <p:stCondLst>
                                            <p:cond delay="0"/>
                                          </p:stCondLst>
                                        </p:cTn>
                                        <p:tgtEl>
                                          <p:spTgt spid="22">
                                            <p:graphicEl>
                                              <a:dgm id="{E3B676FA-A639-4217-AA13-A9B134911498}"/>
                                            </p:graphicEl>
                                          </p:spTgt>
                                        </p:tgtEl>
                                        <p:attrNameLst>
                                          <p:attrName>style.visibility</p:attrName>
                                        </p:attrNameLst>
                                      </p:cBhvr>
                                      <p:to>
                                        <p:strVal val="visible"/>
                                      </p:to>
                                    </p:set>
                                    <p:animEffect transition="in" filter="fade">
                                      <p:cBhvr>
                                        <p:cTn id="15" dur="500"/>
                                        <p:tgtEl>
                                          <p:spTgt spid="22">
                                            <p:graphicEl>
                                              <a:dgm id="{E3B676FA-A639-4217-AA13-A9B134911498}"/>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1" nodeType="clickEffect">
                                  <p:stCondLst>
                                    <p:cond delay="0"/>
                                  </p:stCondLst>
                                  <p:childTnLst>
                                    <p:set>
                                      <p:cBhvr>
                                        <p:cTn id="19" dur="1" fill="hold">
                                          <p:stCondLst>
                                            <p:cond delay="0"/>
                                          </p:stCondLst>
                                        </p:cTn>
                                        <p:tgtEl>
                                          <p:spTgt spid="22">
                                            <p:graphicEl>
                                              <a:dgm id="{28FBD5CC-A775-42F0-A688-2E14ED899E14}"/>
                                            </p:graphicEl>
                                          </p:spTgt>
                                        </p:tgtEl>
                                        <p:attrNameLst>
                                          <p:attrName>style.visibility</p:attrName>
                                        </p:attrNameLst>
                                      </p:cBhvr>
                                      <p:to>
                                        <p:strVal val="visible"/>
                                      </p:to>
                                    </p:set>
                                    <p:animEffect transition="in" filter="fade">
                                      <p:cBhvr>
                                        <p:cTn id="20" dur="500"/>
                                        <p:tgtEl>
                                          <p:spTgt spid="22">
                                            <p:graphicEl>
                                              <a:dgm id="{28FBD5CC-A775-42F0-A688-2E14ED899E14}"/>
                                            </p:graphicEl>
                                          </p:spTgt>
                                        </p:tgtEl>
                                      </p:cBhvr>
                                    </p:animEffect>
                                  </p:childTnLst>
                                </p:cTn>
                              </p:par>
                              <p:par>
                                <p:cTn id="21" presetID="10" presetClass="entr" presetSubtype="0" fill="hold" grpId="1" nodeType="withEffect">
                                  <p:stCondLst>
                                    <p:cond delay="0"/>
                                  </p:stCondLst>
                                  <p:childTnLst>
                                    <p:set>
                                      <p:cBhvr>
                                        <p:cTn id="22" dur="1" fill="hold">
                                          <p:stCondLst>
                                            <p:cond delay="0"/>
                                          </p:stCondLst>
                                        </p:cTn>
                                        <p:tgtEl>
                                          <p:spTgt spid="22">
                                            <p:graphicEl>
                                              <a:dgm id="{37988C0F-5D15-4B38-B9D6-55431704E5E9}"/>
                                            </p:graphicEl>
                                          </p:spTgt>
                                        </p:tgtEl>
                                        <p:attrNameLst>
                                          <p:attrName>style.visibility</p:attrName>
                                        </p:attrNameLst>
                                      </p:cBhvr>
                                      <p:to>
                                        <p:strVal val="visible"/>
                                      </p:to>
                                    </p:set>
                                    <p:animEffect transition="in" filter="fade">
                                      <p:cBhvr>
                                        <p:cTn id="23" dur="500"/>
                                        <p:tgtEl>
                                          <p:spTgt spid="22">
                                            <p:graphicEl>
                                              <a:dgm id="{37988C0F-5D15-4B38-B9D6-55431704E5E9}"/>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1" nodeType="clickEffect">
                                  <p:stCondLst>
                                    <p:cond delay="0"/>
                                  </p:stCondLst>
                                  <p:childTnLst>
                                    <p:set>
                                      <p:cBhvr>
                                        <p:cTn id="27" dur="1" fill="hold">
                                          <p:stCondLst>
                                            <p:cond delay="0"/>
                                          </p:stCondLst>
                                        </p:cTn>
                                        <p:tgtEl>
                                          <p:spTgt spid="22">
                                            <p:graphicEl>
                                              <a:dgm id="{7DB8C8E8-A188-430D-9E14-C425AF071303}"/>
                                            </p:graphicEl>
                                          </p:spTgt>
                                        </p:tgtEl>
                                        <p:attrNameLst>
                                          <p:attrName>style.visibility</p:attrName>
                                        </p:attrNameLst>
                                      </p:cBhvr>
                                      <p:to>
                                        <p:strVal val="visible"/>
                                      </p:to>
                                    </p:set>
                                    <p:animEffect transition="in" filter="fade">
                                      <p:cBhvr>
                                        <p:cTn id="28" dur="500"/>
                                        <p:tgtEl>
                                          <p:spTgt spid="22">
                                            <p:graphicEl>
                                              <a:dgm id="{7DB8C8E8-A188-430D-9E14-C425AF071303}"/>
                                            </p:graphicEl>
                                          </p:spTgt>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22">
                                            <p:graphicEl>
                                              <a:dgm id="{960E3092-5392-436E-9CC5-3875C817CDF5}"/>
                                            </p:graphicEl>
                                          </p:spTgt>
                                        </p:tgtEl>
                                        <p:attrNameLst>
                                          <p:attrName>style.visibility</p:attrName>
                                        </p:attrNameLst>
                                      </p:cBhvr>
                                      <p:to>
                                        <p:strVal val="visible"/>
                                      </p:to>
                                    </p:set>
                                    <p:animEffect transition="in" filter="fade">
                                      <p:cBhvr>
                                        <p:cTn id="31" dur="500"/>
                                        <p:tgtEl>
                                          <p:spTgt spid="22">
                                            <p:graphicEl>
                                              <a:dgm id="{960E3092-5392-436E-9CC5-3875C817CDF5}"/>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0"/>
                                  </p:stCondLst>
                                  <p:childTnLst>
                                    <p:set>
                                      <p:cBhvr>
                                        <p:cTn id="35" dur="1" fill="hold">
                                          <p:stCondLst>
                                            <p:cond delay="0"/>
                                          </p:stCondLst>
                                        </p:cTn>
                                        <p:tgtEl>
                                          <p:spTgt spid="22">
                                            <p:graphicEl>
                                              <a:dgm id="{3CE4C59E-CF7F-492B-B579-59DA88122121}"/>
                                            </p:graphicEl>
                                          </p:spTgt>
                                        </p:tgtEl>
                                        <p:attrNameLst>
                                          <p:attrName>style.visibility</p:attrName>
                                        </p:attrNameLst>
                                      </p:cBhvr>
                                      <p:to>
                                        <p:strVal val="visible"/>
                                      </p:to>
                                    </p:set>
                                    <p:animEffect transition="in" filter="fade">
                                      <p:cBhvr>
                                        <p:cTn id="36" dur="500"/>
                                        <p:tgtEl>
                                          <p:spTgt spid="22">
                                            <p:graphicEl>
                                              <a:dgm id="{3CE4C59E-CF7F-492B-B579-59DA8812212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2" grpId="1"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8E9DED9-0D94-8BEE-DF43-680FE8C89C95}"/>
              </a:ext>
            </a:extLst>
          </p:cNvPr>
          <p:cNvSpPr>
            <a:spLocks noGrp="1"/>
          </p:cNvSpPr>
          <p:nvPr>
            <p:ph type="title"/>
          </p:nvPr>
        </p:nvSpPr>
        <p:spPr>
          <a:xfrm>
            <a:off x="-378578" y="308434"/>
            <a:ext cx="13224383" cy="1033669"/>
          </a:xfrm>
        </p:spPr>
        <p:txBody>
          <a:bodyPr>
            <a:normAutofit/>
          </a:bodyPr>
          <a:lstStyle/>
          <a:p>
            <a:pPr algn="ctr"/>
            <a:r>
              <a:rPr lang="en-US" sz="3200" b="1" dirty="0">
                <a:solidFill>
                  <a:srgbClr val="FFFFFF"/>
                </a:solidFill>
                <a:effectLst>
                  <a:outerShdw blurRad="38100" dist="38100" dir="2700000" algn="tl">
                    <a:srgbClr val="000000">
                      <a:alpha val="43137"/>
                    </a:srgbClr>
                  </a:outerShdw>
                </a:effectLst>
                <a:latin typeface="MS Reference Sans Serif" panose="020B0604030504040204" pitchFamily="34" charset="0"/>
              </a:rPr>
              <a:t>What does Effective Board Development Look Like?</a:t>
            </a:r>
          </a:p>
        </p:txBody>
      </p:sp>
      <p:sp>
        <p:nvSpPr>
          <p:cNvPr id="3" name="Content Placeholder 2">
            <a:extLst>
              <a:ext uri="{FF2B5EF4-FFF2-40B4-BE49-F238E27FC236}">
                <a16:creationId xmlns:a16="http://schemas.microsoft.com/office/drawing/2014/main" id="{4B849A4C-9FD3-BFE6-8CE7-5DD6BCD6C8F9}"/>
              </a:ext>
            </a:extLst>
          </p:cNvPr>
          <p:cNvSpPr>
            <a:spLocks noGrp="1"/>
          </p:cNvSpPr>
          <p:nvPr>
            <p:ph idx="1"/>
          </p:nvPr>
        </p:nvSpPr>
        <p:spPr>
          <a:xfrm>
            <a:off x="685799" y="1917290"/>
            <a:ext cx="11388214" cy="4365523"/>
          </a:xfrm>
        </p:spPr>
        <p:txBody>
          <a:bodyPr anchor="ctr">
            <a:noAutofit/>
          </a:bodyPr>
          <a:lstStyle/>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Have an orientation and onboarding process for board members.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Set clear goals for committees.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Must be regular discussion about the role of the board. Give them a board member job description and an ED job description.</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Assign a buddy to a new board member to help guide them.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Have ongoing board training more than once per year, maybe even every other month.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Meet more often with the board chair.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Recognize that the board members have full-time jobs.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Convey board direction and directives to all staff to bridge the gap between policy and operations.</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Get to know them as individuals and as a group.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Establish expectations for how often they want to hear from you and how.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Aptos Display" panose="020B0004020202020204" pitchFamily="34" charset="0"/>
              </a:rPr>
              <a:t>Find out how best they can be served. </a:t>
            </a:r>
            <a:endPar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Font typeface="Symbol" panose="05050102010706020507" pitchFamily="18" charset="2"/>
              <a:buChar char=""/>
              <a:tabLst>
                <a:tab pos="0" algn="l"/>
              </a:tabLst>
            </a:pPr>
            <a:r>
              <a:rPr lang="en-US" sz="1600" kern="100" dirty="0">
                <a:solidFill>
                  <a:schemeClr val="tx2"/>
                </a:solidFill>
                <a:effectLst/>
                <a:latin typeface="MS Reference Sans Serif" panose="020B0604030504040204" pitchFamily="34" charset="0"/>
                <a:ea typeface="Aptos" panose="020B0004020202020204" pitchFamily="34" charset="0"/>
                <a:cs typeface="Times New Roman" panose="02020603050405020304" pitchFamily="18" charset="0"/>
              </a:rPr>
              <a:t>Educate the board about topics like board governance, best fundraising practices and how they can help, understanding the respective roles of staff and board, etc.</a:t>
            </a:r>
          </a:p>
        </p:txBody>
      </p:sp>
    </p:spTree>
    <p:extLst>
      <p:ext uri="{BB962C8B-B14F-4D97-AF65-F5344CB8AC3E}">
        <p14:creationId xmlns:p14="http://schemas.microsoft.com/office/powerpoint/2010/main" val="333461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additive="base">
                                        <p:cTn id="3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additive="base">
                                        <p:cTn id="4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 calcmode="lin" valueType="num">
                                      <p:cBhvr additive="base">
                                        <p:cTn id="5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 calcmode="lin" valueType="num">
                                      <p:cBhvr additive="base">
                                        <p:cTn id="5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additive="base">
                                        <p:cTn id="6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 calcmode="lin" valueType="num">
                                      <p:cBhvr additive="base">
                                        <p:cTn id="6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nodeType="clickEffect">
                                  <p:stCondLst>
                                    <p:cond delay="0"/>
                                  </p:stCondLst>
                                  <p:childTnLst>
                                    <p:set>
                                      <p:cBhvr>
                                        <p:cTn id="74" dur="1" fill="hold">
                                          <p:stCondLst>
                                            <p:cond delay="0"/>
                                          </p:stCondLst>
                                        </p:cTn>
                                        <p:tgtEl>
                                          <p:spTgt spid="3">
                                            <p:txEl>
                                              <p:pRg st="11" end="11"/>
                                            </p:txEl>
                                          </p:spTgt>
                                        </p:tgtEl>
                                        <p:attrNameLst>
                                          <p:attrName>style.visibility</p:attrName>
                                        </p:attrNameLst>
                                      </p:cBhvr>
                                      <p:to>
                                        <p:strVal val="visible"/>
                                      </p:to>
                                    </p:set>
                                    <p:anim calcmode="lin" valueType="num">
                                      <p:cBhvr additive="base">
                                        <p:cTn id="7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144</TotalTime>
  <Words>630</Words>
  <Application>Microsoft Office PowerPoint</Application>
  <PresentationFormat>Widescreen</PresentationFormat>
  <Paragraphs>65</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MS Reference Sans Serif</vt:lpstr>
      <vt:lpstr>Symbol</vt:lpstr>
      <vt:lpstr>Office Theme</vt:lpstr>
      <vt:lpstr>Effective Team Building:  Best Practices for You and Your Board</vt:lpstr>
      <vt:lpstr>How Engaged is your Board on a Scale of 1-10?</vt:lpstr>
      <vt:lpstr>Description </vt:lpstr>
      <vt:lpstr>What is the Board of Directors</vt:lpstr>
      <vt:lpstr>10 Responsibilities of the Board</vt:lpstr>
      <vt:lpstr>10 Responsibilities of the ED/CEO/President</vt:lpstr>
      <vt:lpstr>Evaluation </vt:lpstr>
      <vt:lpstr>What Questions Would You Ask Your Customers About the Performance of Your Organization?</vt:lpstr>
      <vt:lpstr>What does Effective Board Development Look Like?</vt:lpstr>
      <vt:lpstr>PowerPoint Presentation</vt:lpstr>
      <vt:lpstr>Reflect</vt:lpstr>
      <vt:lpstr>QUESTIONS?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Team Building: Best Practices for You and Your Board</dc:title>
  <dc:creator>Caroline</dc:creator>
  <cp:lastModifiedBy>Janice Allen Jackson</cp:lastModifiedBy>
  <cp:revision>7</cp:revision>
  <dcterms:created xsi:type="dcterms:W3CDTF">2024-04-26T14:25:33Z</dcterms:created>
  <dcterms:modified xsi:type="dcterms:W3CDTF">2024-04-26T18:44:28Z</dcterms:modified>
</cp:coreProperties>
</file>