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4" r:id="rId3"/>
    <p:sldId id="324" r:id="rId4"/>
    <p:sldId id="291" r:id="rId5"/>
    <p:sldId id="299" r:id="rId6"/>
    <p:sldId id="295" r:id="rId7"/>
    <p:sldId id="282" r:id="rId8"/>
    <p:sldId id="296" r:id="rId9"/>
    <p:sldId id="279" r:id="rId10"/>
    <p:sldId id="297" r:id="rId11"/>
    <p:sldId id="284" r:id="rId12"/>
    <p:sldId id="298" r:id="rId13"/>
    <p:sldId id="310" r:id="rId14"/>
    <p:sldId id="315" r:id="rId15"/>
    <p:sldId id="317" r:id="rId16"/>
    <p:sldId id="267" r:id="rId17"/>
    <p:sldId id="311" r:id="rId18"/>
    <p:sldId id="312" r:id="rId19"/>
    <p:sldId id="313" r:id="rId20"/>
    <p:sldId id="314" r:id="rId21"/>
    <p:sldId id="262" r:id="rId22"/>
    <p:sldId id="285" r:id="rId23"/>
    <p:sldId id="321" r:id="rId24"/>
    <p:sldId id="318" r:id="rId25"/>
    <p:sldId id="320" r:id="rId26"/>
    <p:sldId id="300" r:id="rId27"/>
    <p:sldId id="302" r:id="rId28"/>
    <p:sldId id="301" r:id="rId29"/>
    <p:sldId id="303" r:id="rId30"/>
    <p:sldId id="304" r:id="rId31"/>
    <p:sldId id="305" r:id="rId32"/>
    <p:sldId id="306" r:id="rId33"/>
    <p:sldId id="307" r:id="rId34"/>
    <p:sldId id="308" r:id="rId35"/>
    <p:sldId id="275" r:id="rId36"/>
    <p:sldId id="287" r:id="rId37"/>
    <p:sldId id="322"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08" d="100"/>
          <a:sy n="108" d="100"/>
        </p:scale>
        <p:origin x="636" y="102"/>
      </p:cViewPr>
      <p:guideLst/>
    </p:cSldViewPr>
  </p:slideViewPr>
  <p:notesTextViewPr>
    <p:cViewPr>
      <p:scale>
        <a:sx n="3" d="2"/>
        <a:sy n="3" d="2"/>
      </p:scale>
      <p:origin x="0" y="0"/>
    </p:cViewPr>
  </p:notesTextViewPr>
  <p:sorterViewPr>
    <p:cViewPr>
      <p:scale>
        <a:sx n="130" d="100"/>
        <a:sy n="130" d="100"/>
      </p:scale>
      <p:origin x="0" y="-37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08B6F6-1DD7-4DD2-BADF-6E3AB68474EE}" type="datetimeFigureOut">
              <a:rPr lang="en-US" smtClean="0"/>
              <a:t>4/30/2024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63779B-0545-4457-9379-5C005911590E}" type="slidenum">
              <a:rPr lang="en-US" smtClean="0"/>
              <a:t>‹#›</a:t>
            </a:fld>
            <a:endParaRPr lang="en-US"/>
          </a:p>
        </p:txBody>
      </p:sp>
    </p:spTree>
    <p:extLst>
      <p:ext uri="{BB962C8B-B14F-4D97-AF65-F5344CB8AC3E}">
        <p14:creationId xmlns:p14="http://schemas.microsoft.com/office/powerpoint/2010/main" val="42678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a:t>
            </a:r>
          </a:p>
        </p:txBody>
      </p:sp>
      <p:sp>
        <p:nvSpPr>
          <p:cNvPr id="4" name="Slide Number Placeholder 3"/>
          <p:cNvSpPr>
            <a:spLocks noGrp="1"/>
          </p:cNvSpPr>
          <p:nvPr>
            <p:ph type="sldNum" sz="quarter" idx="5"/>
          </p:nvPr>
        </p:nvSpPr>
        <p:spPr/>
        <p:txBody>
          <a:bodyPr/>
          <a:lstStyle/>
          <a:p>
            <a:fld id="{1163779B-0545-4457-9379-5C005911590E}" type="slidenum">
              <a:rPr lang="en-US" smtClean="0"/>
              <a:t>1</a:t>
            </a:fld>
            <a:endParaRPr lang="en-US"/>
          </a:p>
        </p:txBody>
      </p:sp>
    </p:spTree>
    <p:extLst>
      <p:ext uri="{BB962C8B-B14F-4D97-AF65-F5344CB8AC3E}">
        <p14:creationId xmlns:p14="http://schemas.microsoft.com/office/powerpoint/2010/main" val="373999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362097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391397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410024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51083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273261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285211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410850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322060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219820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372555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F01A9B-C94B-4008-9DEF-50436032E728}"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B6AF98-2935-43EB-BCD8-08CA1EC8E047}" type="slidenum">
              <a:rPr lang="en-US" smtClean="0"/>
              <a:t>‹#›</a:t>
            </a:fld>
            <a:endParaRPr lang="en-US" dirty="0"/>
          </a:p>
        </p:txBody>
      </p:sp>
    </p:spTree>
    <p:extLst>
      <p:ext uri="{BB962C8B-B14F-4D97-AF65-F5344CB8AC3E}">
        <p14:creationId xmlns:p14="http://schemas.microsoft.com/office/powerpoint/2010/main" val="31660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01A9B-C94B-4008-9DEF-50436032E728}" type="datetimeFigureOut">
              <a:rPr lang="en-US" smtClean="0"/>
              <a:t>4/30/2024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6AF98-2935-43EB-BCD8-08CA1EC8E047}" type="slidenum">
              <a:rPr lang="en-US" smtClean="0"/>
              <a:t>‹#›</a:t>
            </a:fld>
            <a:endParaRPr lang="en-US" dirty="0"/>
          </a:p>
        </p:txBody>
      </p:sp>
    </p:spTree>
    <p:extLst>
      <p:ext uri="{BB962C8B-B14F-4D97-AF65-F5344CB8AC3E}">
        <p14:creationId xmlns:p14="http://schemas.microsoft.com/office/powerpoint/2010/main" val="124035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bennett@smecpa.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C0E491-07A0-43BD-B13D-75E6960FD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2" name="Title 1"/>
          <p:cNvSpPr>
            <a:spLocks noGrp="1"/>
          </p:cNvSpPr>
          <p:nvPr>
            <p:ph type="ctrTitle"/>
          </p:nvPr>
        </p:nvSpPr>
        <p:spPr>
          <a:xfrm>
            <a:off x="1524000" y="2368822"/>
            <a:ext cx="9144000" cy="1852762"/>
          </a:xfrm>
        </p:spPr>
        <p:txBody>
          <a:bodyPr>
            <a:normAutofit fontScale="90000"/>
          </a:bodyPr>
          <a:lstStyle/>
          <a:p>
            <a:r>
              <a:rPr lang="en-US" dirty="0">
                <a:latin typeface="Gill Sans Light" pitchFamily="50" charset="0"/>
              </a:rPr>
              <a:t>Accounting for Your Mission</a:t>
            </a:r>
            <a:br>
              <a:rPr lang="en-US" dirty="0">
                <a:latin typeface="Gill Sans Light" pitchFamily="50" charset="0"/>
              </a:rPr>
            </a:br>
            <a:r>
              <a:rPr lang="en-US" sz="4000" dirty="0">
                <a:latin typeface="Gill Sans Light" pitchFamily="50" charset="0"/>
              </a:rPr>
              <a:t>Financial Reports &amp; What They Tell Your Funders</a:t>
            </a:r>
            <a:endParaRPr lang="en-US" dirty="0">
              <a:latin typeface="Gill Sans Light" pitchFamily="50" charset="0"/>
            </a:endParaRPr>
          </a:p>
        </p:txBody>
      </p:sp>
      <p:sp>
        <p:nvSpPr>
          <p:cNvPr id="3" name="Subtitle 2"/>
          <p:cNvSpPr>
            <a:spLocks noGrp="1"/>
          </p:cNvSpPr>
          <p:nvPr>
            <p:ph type="subTitle" idx="1"/>
          </p:nvPr>
        </p:nvSpPr>
        <p:spPr>
          <a:xfrm>
            <a:off x="1524000" y="6279176"/>
            <a:ext cx="9144000" cy="453127"/>
          </a:xfrm>
        </p:spPr>
        <p:txBody>
          <a:bodyPr/>
          <a:lstStyle/>
          <a:p>
            <a:r>
              <a:rPr lang="en-US" dirty="0">
                <a:solidFill>
                  <a:schemeClr val="bg1"/>
                </a:solidFill>
                <a:latin typeface="Gill Sans Light"/>
              </a:rPr>
              <a:t>Presented by Michelle Bennett, CPA, Partner  </a:t>
            </a:r>
          </a:p>
        </p:txBody>
      </p:sp>
    </p:spTree>
    <p:extLst>
      <p:ext uri="{BB962C8B-B14F-4D97-AF65-F5344CB8AC3E}">
        <p14:creationId xmlns:p14="http://schemas.microsoft.com/office/powerpoint/2010/main" val="82788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85000" lnSpcReduction="10000"/>
          </a:bodyPr>
          <a:lstStyle/>
          <a:p>
            <a:pPr algn="l">
              <a:buFont typeface="Arial" panose="020B0604020202020204" pitchFamily="34" charset="0"/>
              <a:buChar char="•"/>
            </a:pPr>
            <a:r>
              <a:rPr lang="en-US" b="0" i="0" dirty="0">
                <a:solidFill>
                  <a:srgbClr val="0D0D0D"/>
                </a:solidFill>
                <a:effectLst/>
                <a:latin typeface="Gill Sans Light"/>
              </a:rPr>
              <a:t>This statement tracks the organization's cash inflows and outflows during a given period, categorizing transactions into operating, investing, and financing activities.</a:t>
            </a:r>
          </a:p>
          <a:p>
            <a:pPr algn="l">
              <a:buFont typeface="Arial" panose="020B0604020202020204" pitchFamily="34" charset="0"/>
              <a:buChar char="•"/>
            </a:pPr>
            <a:r>
              <a:rPr lang="en-US" b="0" i="0" dirty="0">
                <a:solidFill>
                  <a:srgbClr val="0D0D0D"/>
                </a:solidFill>
                <a:effectLst/>
                <a:latin typeface="Gill Sans Light"/>
              </a:rPr>
              <a:t>Operating activities include cash receipts and payments related to the organization's primary operations, such as program services and administrative expenses.</a:t>
            </a:r>
          </a:p>
          <a:p>
            <a:pPr algn="l">
              <a:buFont typeface="Arial" panose="020B0604020202020204" pitchFamily="34" charset="0"/>
              <a:buChar char="•"/>
            </a:pPr>
            <a:r>
              <a:rPr lang="en-US" b="0" i="0" dirty="0">
                <a:solidFill>
                  <a:srgbClr val="0D0D0D"/>
                </a:solidFill>
                <a:effectLst/>
                <a:latin typeface="Gill Sans Light"/>
              </a:rPr>
              <a:t>Investing activities involve cash transactions related to the acquisition or sale of assets, such as property or investments.</a:t>
            </a:r>
          </a:p>
          <a:p>
            <a:pPr algn="l">
              <a:buFont typeface="Arial" panose="020B0604020202020204" pitchFamily="34" charset="0"/>
              <a:buChar char="•"/>
            </a:pPr>
            <a:r>
              <a:rPr lang="en-US" b="0" i="0" dirty="0">
                <a:solidFill>
                  <a:srgbClr val="0D0D0D"/>
                </a:solidFill>
                <a:effectLst/>
                <a:latin typeface="Gill Sans Light"/>
              </a:rPr>
              <a:t>Financing activities encompass cash flows from borrowing, repaying loans, or receiving contributions from donors.</a:t>
            </a:r>
          </a:p>
          <a:p>
            <a:pPr marL="457200" lvl="1" indent="0">
              <a:buNone/>
            </a:pP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Statement of Cash Flows</a:t>
            </a:r>
          </a:p>
        </p:txBody>
      </p:sp>
    </p:spTree>
    <p:extLst>
      <p:ext uri="{BB962C8B-B14F-4D97-AF65-F5344CB8AC3E}">
        <p14:creationId xmlns:p14="http://schemas.microsoft.com/office/powerpoint/2010/main" val="126552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94F4F-E72E-4D4C-B735-BAEBA22D9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2" name="Title 1"/>
          <p:cNvSpPr>
            <a:spLocks noGrp="1"/>
          </p:cNvSpPr>
          <p:nvPr>
            <p:ph type="title"/>
          </p:nvPr>
        </p:nvSpPr>
        <p:spPr/>
        <p:txBody>
          <a:bodyPr>
            <a:normAutofit/>
          </a:bodyPr>
          <a:lstStyle/>
          <a:p>
            <a:r>
              <a:rPr lang="en-US" sz="4000" dirty="0">
                <a:latin typeface="Gill Sans Light" pitchFamily="50" charset="0"/>
              </a:rPr>
              <a:t>Statement of</a:t>
            </a:r>
            <a:br>
              <a:rPr lang="en-US" sz="4000" dirty="0">
                <a:latin typeface="Gill Sans Light" pitchFamily="50" charset="0"/>
              </a:rPr>
            </a:br>
            <a:r>
              <a:rPr lang="en-US" sz="4000" dirty="0">
                <a:latin typeface="Gill Sans Light" pitchFamily="50" charset="0"/>
              </a:rPr>
              <a:t> Cash Flows </a:t>
            </a:r>
          </a:p>
        </p:txBody>
      </p:sp>
      <p:sp>
        <p:nvSpPr>
          <p:cNvPr id="3" name="Content Placeholder 2"/>
          <p:cNvSpPr>
            <a:spLocks noGrp="1"/>
          </p:cNvSpPr>
          <p:nvPr>
            <p:ph idx="1"/>
          </p:nvPr>
        </p:nvSpPr>
        <p:spPr/>
        <p:txBody>
          <a:bodyPr>
            <a:normAutofit/>
          </a:bodyPr>
          <a:lstStyle/>
          <a:p>
            <a:r>
              <a:rPr lang="en-US" dirty="0">
                <a:latin typeface="Gill Sans Light" pitchFamily="50" charset="0"/>
              </a:rPr>
              <a:t>Format – Three sections</a:t>
            </a:r>
          </a:p>
          <a:p>
            <a:pPr lvl="1"/>
            <a:r>
              <a:rPr lang="en-US" dirty="0">
                <a:latin typeface="Gill Sans Light" pitchFamily="50" charset="0"/>
              </a:rPr>
              <a:t>Operating activities</a:t>
            </a:r>
          </a:p>
          <a:p>
            <a:pPr lvl="1"/>
            <a:r>
              <a:rPr lang="en-US" dirty="0">
                <a:latin typeface="Gill Sans Light" pitchFamily="50" charset="0"/>
              </a:rPr>
              <a:t>Investing activities </a:t>
            </a:r>
          </a:p>
          <a:p>
            <a:pPr lvl="1"/>
            <a:r>
              <a:rPr lang="en-US" dirty="0">
                <a:latin typeface="Gill Sans Light" pitchFamily="50" charset="0"/>
              </a:rPr>
              <a:t>Financing activities</a:t>
            </a:r>
          </a:p>
        </p:txBody>
      </p:sp>
      <p:pic>
        <p:nvPicPr>
          <p:cNvPr id="7" name="Picture 6">
            <a:extLst>
              <a:ext uri="{FF2B5EF4-FFF2-40B4-BE49-F238E27FC236}">
                <a16:creationId xmlns:a16="http://schemas.microsoft.com/office/drawing/2014/main" id="{C4E0C9E3-6717-4349-28A0-F3FFB9F34D64}"/>
              </a:ext>
            </a:extLst>
          </p:cNvPr>
          <p:cNvPicPr>
            <a:picLocks noChangeAspect="1"/>
          </p:cNvPicPr>
          <p:nvPr/>
        </p:nvPicPr>
        <p:blipFill>
          <a:blip r:embed="rId3"/>
          <a:stretch>
            <a:fillRect/>
          </a:stretch>
        </p:blipFill>
        <p:spPr>
          <a:xfrm>
            <a:off x="5265981" y="498952"/>
            <a:ext cx="5596763" cy="5620782"/>
          </a:xfrm>
          <a:prstGeom prst="rect">
            <a:avLst/>
          </a:prstGeom>
        </p:spPr>
      </p:pic>
      <p:cxnSp>
        <p:nvCxnSpPr>
          <p:cNvPr id="8" name="Straight Arrow Connector 7">
            <a:extLst>
              <a:ext uri="{FF2B5EF4-FFF2-40B4-BE49-F238E27FC236}">
                <a16:creationId xmlns:a16="http://schemas.microsoft.com/office/drawing/2014/main" id="{D8D59799-1DD0-4E99-A45C-DED25BC92BEB}"/>
              </a:ext>
            </a:extLst>
          </p:cNvPr>
          <p:cNvCxnSpPr>
            <a:cxnSpLocks/>
          </p:cNvCxnSpPr>
          <p:nvPr/>
        </p:nvCxnSpPr>
        <p:spPr>
          <a:xfrm flipV="1">
            <a:off x="3936725" y="2001148"/>
            <a:ext cx="1417700" cy="56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71C8268-B238-43A8-8460-B19BCDDCC399}"/>
              </a:ext>
            </a:extLst>
          </p:cNvPr>
          <p:cNvCxnSpPr>
            <a:cxnSpLocks/>
          </p:cNvCxnSpPr>
          <p:nvPr/>
        </p:nvCxnSpPr>
        <p:spPr>
          <a:xfrm>
            <a:off x="3753664" y="2977727"/>
            <a:ext cx="1600761" cy="1023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92500" lnSpcReduction="10000"/>
          </a:bodyPr>
          <a:lstStyle/>
          <a:p>
            <a:pPr algn="l">
              <a:buFont typeface="Arial" panose="020B0604020202020204" pitchFamily="34" charset="0"/>
              <a:buChar char="•"/>
            </a:pPr>
            <a:r>
              <a:rPr lang="en-US" b="0" i="0" dirty="0">
                <a:solidFill>
                  <a:srgbClr val="0D0D0D"/>
                </a:solidFill>
                <a:effectLst/>
                <a:latin typeface="Gill Sans Light"/>
              </a:rPr>
              <a:t>The statement of functional expenses provides a breakdown of the organization's expenses by function and nature, offering transparency into how resources are allocated across various programs and activities.</a:t>
            </a:r>
          </a:p>
          <a:p>
            <a:pPr algn="l">
              <a:buFont typeface="Arial" panose="020B0604020202020204" pitchFamily="34" charset="0"/>
              <a:buChar char="•"/>
            </a:pPr>
            <a:r>
              <a:rPr lang="en-US" b="0" i="0" dirty="0">
                <a:solidFill>
                  <a:srgbClr val="0D0D0D"/>
                </a:solidFill>
                <a:effectLst/>
                <a:latin typeface="Gill Sans Light"/>
              </a:rPr>
              <a:t>It categorizes expenses into program services, supporting services (such as management and fundraising), and sometimes further divides them by specific programs or activities.</a:t>
            </a:r>
          </a:p>
          <a:p>
            <a:pPr algn="l">
              <a:buFont typeface="Arial" panose="020B0604020202020204" pitchFamily="34" charset="0"/>
              <a:buChar char="•"/>
            </a:pPr>
            <a:r>
              <a:rPr lang="en-US" b="0" i="0" dirty="0">
                <a:solidFill>
                  <a:srgbClr val="0D0D0D"/>
                </a:solidFill>
                <a:effectLst/>
                <a:latin typeface="Gill Sans Light"/>
              </a:rPr>
              <a:t>This statement aids stakeholders in evaluating the organization's efficiency and effectiveness in utilizing resources to achieve its mission.</a:t>
            </a:r>
          </a:p>
          <a:p>
            <a:pPr marL="457200" lvl="1" indent="0">
              <a:buNone/>
            </a:pP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Statement of Functional Expenses </a:t>
            </a:r>
          </a:p>
        </p:txBody>
      </p:sp>
    </p:spTree>
    <p:extLst>
      <p:ext uri="{BB962C8B-B14F-4D97-AF65-F5344CB8AC3E}">
        <p14:creationId xmlns:p14="http://schemas.microsoft.com/office/powerpoint/2010/main" val="218838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694944"/>
          </a:xfrm>
        </p:spPr>
        <p:txBody>
          <a:bodyPr>
            <a:normAutofit/>
          </a:bodyPr>
          <a:lstStyle/>
          <a:p>
            <a:r>
              <a:rPr lang="en-US" sz="4000" dirty="0">
                <a:latin typeface="Gill Sans Light" pitchFamily="50" charset="0"/>
              </a:rPr>
              <a:t>Statement of Functional Expenses </a:t>
            </a:r>
          </a:p>
        </p:txBody>
      </p:sp>
      <p:pic>
        <p:nvPicPr>
          <p:cNvPr id="8" name="Content Placeholder 7">
            <a:extLst>
              <a:ext uri="{FF2B5EF4-FFF2-40B4-BE49-F238E27FC236}">
                <a16:creationId xmlns:a16="http://schemas.microsoft.com/office/drawing/2014/main" id="{968C750F-A71B-3009-93AB-BAED5F4271A2}"/>
              </a:ext>
            </a:extLst>
          </p:cNvPr>
          <p:cNvPicPr>
            <a:picLocks noGrp="1" noChangeAspect="1"/>
          </p:cNvPicPr>
          <p:nvPr>
            <p:ph idx="1"/>
          </p:nvPr>
        </p:nvPicPr>
        <p:blipFill>
          <a:blip r:embed="rId3"/>
          <a:stretch>
            <a:fillRect/>
          </a:stretch>
        </p:blipFill>
        <p:spPr>
          <a:xfrm>
            <a:off x="568172" y="1198213"/>
            <a:ext cx="10386874" cy="4978750"/>
          </a:xfrm>
        </p:spPr>
      </p:pic>
    </p:spTree>
    <p:extLst>
      <p:ext uri="{BB962C8B-B14F-4D97-AF65-F5344CB8AC3E}">
        <p14:creationId xmlns:p14="http://schemas.microsoft.com/office/powerpoint/2010/main" val="93836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694944"/>
          </a:xfrm>
        </p:spPr>
        <p:txBody>
          <a:bodyPr>
            <a:normAutofit/>
          </a:bodyPr>
          <a:lstStyle/>
          <a:p>
            <a:r>
              <a:rPr lang="en-US" sz="4000" dirty="0">
                <a:latin typeface="Gill Sans Light" pitchFamily="50" charset="0"/>
              </a:rPr>
              <a:t>Statement of Functional Expenses </a:t>
            </a:r>
          </a:p>
        </p:txBody>
      </p:sp>
      <p:sp>
        <p:nvSpPr>
          <p:cNvPr id="9" name="TextBox 8">
            <a:extLst>
              <a:ext uri="{FF2B5EF4-FFF2-40B4-BE49-F238E27FC236}">
                <a16:creationId xmlns:a16="http://schemas.microsoft.com/office/drawing/2014/main" id="{57357FFC-026F-A342-1B50-1F1DED73CAD3}"/>
              </a:ext>
            </a:extLst>
          </p:cNvPr>
          <p:cNvSpPr txBox="1"/>
          <p:nvPr/>
        </p:nvSpPr>
        <p:spPr>
          <a:xfrm>
            <a:off x="593889" y="3551267"/>
            <a:ext cx="10850251" cy="369332"/>
          </a:xfrm>
          <a:prstGeom prst="rect">
            <a:avLst/>
          </a:prstGeom>
          <a:noFill/>
        </p:spPr>
        <p:txBody>
          <a:bodyPr wrap="square" rtlCol="0">
            <a:spAutoFit/>
          </a:bodyPr>
          <a:lstStyle/>
          <a:p>
            <a:r>
              <a:rPr lang="en-US" dirty="0"/>
              <a:t> </a:t>
            </a:r>
          </a:p>
        </p:txBody>
      </p:sp>
      <p:sp>
        <p:nvSpPr>
          <p:cNvPr id="11" name="Content Placeholder 10">
            <a:extLst>
              <a:ext uri="{FF2B5EF4-FFF2-40B4-BE49-F238E27FC236}">
                <a16:creationId xmlns:a16="http://schemas.microsoft.com/office/drawing/2014/main" id="{9E47535D-EC42-D1F8-55D5-0DEA9711914C}"/>
              </a:ext>
            </a:extLst>
          </p:cNvPr>
          <p:cNvSpPr>
            <a:spLocks noGrp="1"/>
          </p:cNvSpPr>
          <p:nvPr>
            <p:ph idx="1"/>
          </p:nvPr>
        </p:nvSpPr>
        <p:spPr>
          <a:xfrm>
            <a:off x="838200" y="1136342"/>
            <a:ext cx="10515600" cy="5040621"/>
          </a:xfrm>
        </p:spPr>
        <p:txBody>
          <a:bodyPr>
            <a:normAutofit/>
          </a:bodyPr>
          <a:lstStyle/>
          <a:p>
            <a:pPr marL="0" indent="0" algn="just">
              <a:buNone/>
            </a:pPr>
            <a:r>
              <a:rPr lang="en-US" dirty="0">
                <a:latin typeface="Gill Sans Light"/>
              </a:rPr>
              <a:t>The costs of various Foundation activities have been accounted for on a functional basis in the statements of activities. The statements of functional expenses present expenses by function and natural classification. Where practicable, expenses are directly classified to specific program or supporting service categories. Costs that are not specifically identifiable within functional categories are classified using allocation methods such as time studies, square footage and other methodologies. </a:t>
            </a:r>
          </a:p>
          <a:p>
            <a:pPr algn="just"/>
            <a:r>
              <a:rPr lang="en-US" dirty="0">
                <a:latin typeface="Gill Sans Light"/>
              </a:rPr>
              <a:t>Develop an allocation method that makes sense for your Organization</a:t>
            </a:r>
          </a:p>
          <a:p>
            <a:pPr algn="just"/>
            <a:r>
              <a:rPr lang="en-US" dirty="0">
                <a:latin typeface="Gill Sans Light"/>
              </a:rPr>
              <a:t>Functional expense allocation is one of the most commonly referred to items when it comes to the public nature of a NFPs financial statements.</a:t>
            </a:r>
          </a:p>
        </p:txBody>
      </p:sp>
    </p:spTree>
    <p:extLst>
      <p:ext uri="{BB962C8B-B14F-4D97-AF65-F5344CB8AC3E}">
        <p14:creationId xmlns:p14="http://schemas.microsoft.com/office/powerpoint/2010/main" val="387088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694944"/>
          </a:xfrm>
        </p:spPr>
        <p:txBody>
          <a:bodyPr>
            <a:normAutofit/>
          </a:bodyPr>
          <a:lstStyle/>
          <a:p>
            <a:r>
              <a:rPr lang="en-US" sz="4000" dirty="0">
                <a:latin typeface="Gill Sans Light" pitchFamily="50" charset="0"/>
              </a:rPr>
              <a:t>Statement of Functional Expenses – Best Practices</a:t>
            </a:r>
          </a:p>
        </p:txBody>
      </p:sp>
      <p:sp>
        <p:nvSpPr>
          <p:cNvPr id="9" name="TextBox 8">
            <a:extLst>
              <a:ext uri="{FF2B5EF4-FFF2-40B4-BE49-F238E27FC236}">
                <a16:creationId xmlns:a16="http://schemas.microsoft.com/office/drawing/2014/main" id="{57357FFC-026F-A342-1B50-1F1DED73CAD3}"/>
              </a:ext>
            </a:extLst>
          </p:cNvPr>
          <p:cNvSpPr txBox="1"/>
          <p:nvPr/>
        </p:nvSpPr>
        <p:spPr>
          <a:xfrm>
            <a:off x="593889" y="3551267"/>
            <a:ext cx="10850251" cy="369332"/>
          </a:xfrm>
          <a:prstGeom prst="rect">
            <a:avLst/>
          </a:prstGeom>
          <a:noFill/>
        </p:spPr>
        <p:txBody>
          <a:bodyPr wrap="square" rtlCol="0">
            <a:spAutoFit/>
          </a:bodyPr>
          <a:lstStyle/>
          <a:p>
            <a:r>
              <a:rPr lang="en-US" dirty="0"/>
              <a:t> </a:t>
            </a:r>
          </a:p>
        </p:txBody>
      </p:sp>
      <p:sp>
        <p:nvSpPr>
          <p:cNvPr id="11" name="Content Placeholder 10">
            <a:extLst>
              <a:ext uri="{FF2B5EF4-FFF2-40B4-BE49-F238E27FC236}">
                <a16:creationId xmlns:a16="http://schemas.microsoft.com/office/drawing/2014/main" id="{9E47535D-EC42-D1F8-55D5-0DEA9711914C}"/>
              </a:ext>
            </a:extLst>
          </p:cNvPr>
          <p:cNvSpPr>
            <a:spLocks noGrp="1"/>
          </p:cNvSpPr>
          <p:nvPr>
            <p:ph idx="1"/>
          </p:nvPr>
        </p:nvSpPr>
        <p:spPr>
          <a:xfrm>
            <a:off x="838200" y="1136342"/>
            <a:ext cx="10515600" cy="5040621"/>
          </a:xfrm>
        </p:spPr>
        <p:txBody>
          <a:bodyPr>
            <a:normAutofit/>
          </a:bodyPr>
          <a:lstStyle/>
          <a:p>
            <a:pPr algn="just"/>
            <a:r>
              <a:rPr lang="en-US" sz="1800" b="1" dirty="0">
                <a:solidFill>
                  <a:srgbClr val="000000"/>
                </a:solidFill>
                <a:latin typeface="Gill Sans Light"/>
              </a:rPr>
              <a:t>For natural categories, less is more.  </a:t>
            </a:r>
            <a:r>
              <a:rPr lang="en-US" sz="1800" dirty="0">
                <a:solidFill>
                  <a:srgbClr val="000000"/>
                </a:solidFill>
                <a:latin typeface="Gill Sans Light"/>
              </a:rPr>
              <a:t>Evaluate w</a:t>
            </a:r>
            <a:r>
              <a:rPr lang="en-US" sz="1800" dirty="0">
                <a:latin typeface="Gill Sans Light"/>
              </a:rPr>
              <a:t>hat level of detail is appropriate for the users of your financial statements.  There isn’t a one-size-fits-all answer, but for the majority of NFPs, somewhere between five and ten categories should meet the needs of most users.</a:t>
            </a:r>
          </a:p>
          <a:p>
            <a:pPr algn="just"/>
            <a:r>
              <a:rPr lang="en-US" sz="1800" b="1" i="0" dirty="0">
                <a:solidFill>
                  <a:srgbClr val="000000"/>
                </a:solidFill>
                <a:effectLst/>
                <a:latin typeface="Gill Sans Light"/>
              </a:rPr>
              <a:t>Programs should tell your story.</a:t>
            </a:r>
            <a:r>
              <a:rPr lang="en-US" sz="1800" b="0" i="0" dirty="0">
                <a:solidFill>
                  <a:srgbClr val="000000"/>
                </a:solidFill>
                <a:effectLst/>
                <a:latin typeface="Gill Sans Light"/>
              </a:rPr>
              <a:t> The NFP financial reporting standards suggest disaggregation of the major classes of program services on NFP financial statements as a way of meeting the requirement to report expenses by functional classification.</a:t>
            </a:r>
          </a:p>
          <a:p>
            <a:pPr algn="just"/>
            <a:r>
              <a:rPr lang="en-US" sz="1800" b="1" i="0" dirty="0">
                <a:solidFill>
                  <a:srgbClr val="000000"/>
                </a:solidFill>
                <a:effectLst/>
                <a:latin typeface="Gill Sans Light"/>
              </a:rPr>
              <a:t>Take credit for what your employees do.</a:t>
            </a:r>
            <a:r>
              <a:rPr lang="en-US" sz="1800" b="0" i="0" dirty="0">
                <a:solidFill>
                  <a:srgbClr val="000000"/>
                </a:solidFill>
                <a:effectLst/>
                <a:latin typeface="Gill Sans Light"/>
              </a:rPr>
              <a:t> The NFP financial reporting standards have clarified an area of previous ambiguity in that certain expenditures, such as those related to accounting and human resources, should be reported as management and general expenditures because they benefit the organization as whole. NFPs can still make an argument to allocate at least a portion of these expenses to program services if these employees spend time on programmatic matters. </a:t>
            </a:r>
            <a:r>
              <a:rPr lang="en-US" sz="1800" dirty="0">
                <a:solidFill>
                  <a:srgbClr val="000000"/>
                </a:solidFill>
                <a:latin typeface="Gill Sans Light"/>
              </a:rPr>
              <a:t>Before settling on an allocation methodology for certain salary expenses, hold discussions with your staff so that you can take credit for program service activities your employees actively participate in.</a:t>
            </a:r>
          </a:p>
          <a:p>
            <a:pPr algn="just"/>
            <a:r>
              <a:rPr lang="en-US" sz="1800" b="1" dirty="0">
                <a:solidFill>
                  <a:srgbClr val="000000"/>
                </a:solidFill>
                <a:latin typeface="Gill Sans Light"/>
              </a:rPr>
              <a:t>Review your allocation methodologies.</a:t>
            </a:r>
            <a:r>
              <a:rPr lang="en-US" sz="1800" dirty="0">
                <a:solidFill>
                  <a:srgbClr val="000000"/>
                </a:solidFill>
                <a:latin typeface="Gill Sans Light"/>
              </a:rPr>
              <a:t> Another requirement of the NFP reporting standards is to disclose the specific methodologies you use to allocate expenses to program and supporting services in your financial statements. NFP financial statement preparers should review their methodologies and ensure they are reasonable.</a:t>
            </a:r>
          </a:p>
        </p:txBody>
      </p:sp>
    </p:spTree>
    <p:extLst>
      <p:ext uri="{BB962C8B-B14F-4D97-AF65-F5344CB8AC3E}">
        <p14:creationId xmlns:p14="http://schemas.microsoft.com/office/powerpoint/2010/main" val="81298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99B34-C89D-4B4D-B25B-AB8B814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2" name="Title 1"/>
          <p:cNvSpPr>
            <a:spLocks noGrp="1"/>
          </p:cNvSpPr>
          <p:nvPr>
            <p:ph type="title"/>
          </p:nvPr>
        </p:nvSpPr>
        <p:spPr/>
        <p:txBody>
          <a:bodyPr>
            <a:normAutofit/>
          </a:bodyPr>
          <a:lstStyle/>
          <a:p>
            <a:r>
              <a:rPr lang="en-US" sz="4000" dirty="0">
                <a:latin typeface="Gill Sans Light" pitchFamily="50" charset="0"/>
              </a:rPr>
              <a:t>How often to keep your books updated?</a:t>
            </a:r>
          </a:p>
        </p:txBody>
      </p:sp>
      <p:sp>
        <p:nvSpPr>
          <p:cNvPr id="3" name="Content Placeholder 2"/>
          <p:cNvSpPr>
            <a:spLocks noGrp="1"/>
          </p:cNvSpPr>
          <p:nvPr>
            <p:ph idx="1"/>
          </p:nvPr>
        </p:nvSpPr>
        <p:spPr>
          <a:xfrm>
            <a:off x="838200" y="1825625"/>
            <a:ext cx="10515600" cy="4031478"/>
          </a:xfrm>
        </p:spPr>
        <p:txBody>
          <a:bodyPr>
            <a:noAutofit/>
          </a:bodyPr>
          <a:lstStyle/>
          <a:p>
            <a:r>
              <a:rPr lang="en-US" sz="2400" dirty="0">
                <a:latin typeface="Gill Sans Light" pitchFamily="50" charset="0"/>
              </a:rPr>
              <a:t>Many factors play a part</a:t>
            </a:r>
          </a:p>
          <a:p>
            <a:r>
              <a:rPr lang="en-US" sz="2400" dirty="0">
                <a:latin typeface="Gill Sans Light" pitchFamily="50" charset="0"/>
              </a:rPr>
              <a:t>Depends on the number of financial transactions as well as the complexity of those transactions </a:t>
            </a:r>
          </a:p>
          <a:p>
            <a:pPr marL="0" indent="0">
              <a:buNone/>
            </a:pPr>
            <a:r>
              <a:rPr lang="en-US" sz="2400" dirty="0">
                <a:latin typeface="Gill Sans Light" pitchFamily="50" charset="0"/>
              </a:rPr>
              <a:t>	Estimated guidelines:</a:t>
            </a:r>
          </a:p>
          <a:p>
            <a:pPr lvl="3"/>
            <a:r>
              <a:rPr lang="en-US" sz="2400" dirty="0">
                <a:latin typeface="Gill Sans Light" pitchFamily="50" charset="0"/>
              </a:rPr>
              <a:t>50 – 100 transactions per year (low number of transactions) ~ Annually</a:t>
            </a:r>
            <a:endParaRPr lang="en-US" dirty="0">
              <a:latin typeface="Gill Sans Light" pitchFamily="50" charset="0"/>
            </a:endParaRPr>
          </a:p>
          <a:p>
            <a:pPr lvl="3"/>
            <a:r>
              <a:rPr lang="en-US" sz="2400" dirty="0">
                <a:latin typeface="Gill Sans Light" pitchFamily="50" charset="0"/>
              </a:rPr>
              <a:t>100 – 200 transactions per 6 months or quarter ~ Semi-annually/quarterly</a:t>
            </a:r>
            <a:endParaRPr lang="en-US" dirty="0">
              <a:latin typeface="Gill Sans Light" pitchFamily="50" charset="0"/>
            </a:endParaRPr>
          </a:p>
          <a:p>
            <a:pPr lvl="3"/>
            <a:r>
              <a:rPr lang="en-US" sz="2400" dirty="0">
                <a:latin typeface="Gill Sans Light" pitchFamily="50" charset="0"/>
              </a:rPr>
              <a:t>200 plus transactions a month ~ Monthly (high volume of transactions) </a:t>
            </a:r>
          </a:p>
        </p:txBody>
      </p:sp>
    </p:spTree>
    <p:extLst>
      <p:ext uri="{BB962C8B-B14F-4D97-AF65-F5344CB8AC3E}">
        <p14:creationId xmlns:p14="http://schemas.microsoft.com/office/powerpoint/2010/main" val="288488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99B34-C89D-4B4D-B25B-AB8B814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3"/>
            <a:ext cx="12192000" cy="6773334"/>
          </a:xfrm>
          <a:prstGeom prst="rect">
            <a:avLst/>
          </a:prstGeom>
        </p:spPr>
      </p:pic>
      <p:sp>
        <p:nvSpPr>
          <p:cNvPr id="2" name="Title 1"/>
          <p:cNvSpPr>
            <a:spLocks noGrp="1"/>
          </p:cNvSpPr>
          <p:nvPr>
            <p:ph type="title"/>
          </p:nvPr>
        </p:nvSpPr>
        <p:spPr/>
        <p:txBody>
          <a:bodyPr>
            <a:normAutofit/>
          </a:bodyPr>
          <a:lstStyle/>
          <a:p>
            <a:pPr algn="l"/>
            <a:r>
              <a:rPr lang="en-US" sz="4000" b="0" i="0" dirty="0">
                <a:solidFill>
                  <a:srgbClr val="282937"/>
                </a:solidFill>
                <a:effectLst/>
                <a:latin typeface="Gill Sans Light"/>
              </a:rPr>
              <a:t>Gifts-in-kind: Reporting contributions of </a:t>
            </a:r>
            <a:br>
              <a:rPr lang="en-US" sz="4000" b="0" i="0" dirty="0">
                <a:solidFill>
                  <a:srgbClr val="282937"/>
                </a:solidFill>
                <a:effectLst/>
                <a:latin typeface="Gill Sans Light"/>
              </a:rPr>
            </a:br>
            <a:r>
              <a:rPr lang="en-US" sz="4000" b="0" i="0" dirty="0">
                <a:solidFill>
                  <a:srgbClr val="282937"/>
                </a:solidFill>
                <a:effectLst/>
                <a:latin typeface="Gill Sans Light"/>
              </a:rPr>
              <a:t>nonfinancial assets</a:t>
            </a:r>
          </a:p>
        </p:txBody>
      </p:sp>
      <p:sp>
        <p:nvSpPr>
          <p:cNvPr id="3" name="Content Placeholder 2"/>
          <p:cNvSpPr>
            <a:spLocks noGrp="1"/>
          </p:cNvSpPr>
          <p:nvPr>
            <p:ph idx="1"/>
          </p:nvPr>
        </p:nvSpPr>
        <p:spPr>
          <a:xfrm>
            <a:off x="838200" y="1825625"/>
            <a:ext cx="10515600" cy="4031478"/>
          </a:xfrm>
        </p:spPr>
        <p:txBody>
          <a:bodyPr>
            <a:normAutofit fontScale="70000" lnSpcReduction="20000"/>
          </a:bodyPr>
          <a:lstStyle/>
          <a:p>
            <a:pPr marL="0" indent="0" algn="just">
              <a:buNone/>
            </a:pPr>
            <a:r>
              <a:rPr lang="en-US" sz="2400" b="0" i="0" dirty="0">
                <a:solidFill>
                  <a:srgbClr val="000000"/>
                </a:solidFill>
                <a:effectLst/>
                <a:latin typeface="Gill Sans Light"/>
              </a:rPr>
              <a:t>Determining the fair value of cash and marketable securities is typically straightforward, but for most nonfinancial assets (for example, food, supplies, used clothing and household items, intangibles, medical equipment, and pharmaceuticals), the valuation process is less clear.</a:t>
            </a:r>
          </a:p>
          <a:p>
            <a:pPr marL="0" indent="0" algn="just">
              <a:buNone/>
            </a:pPr>
            <a:r>
              <a:rPr lang="en-US" sz="2400" b="0" i="0" dirty="0">
                <a:solidFill>
                  <a:srgbClr val="000000"/>
                </a:solidFill>
                <a:effectLst/>
                <a:latin typeface="Gill Sans Light"/>
              </a:rPr>
              <a:t>Accurate valuation and revenue recognition of nonfinancial gifts (commonly referred to as gifts-in-kind, or GIK) are a challenge, particularly for GIK that are used by the NFP for program activities and not subsequently sold in the marketplace. (Sales data provides valuation evidence for items sold, so those generally are not problematic transactions.) The basic guiding principles for determining the fair value of GIK have not changed over the years. However, NFPs’ understanding of the characteristics and issues surrounding GIK has matured, best practices have developed for addressing issues, and the markets transacting in GIK are evolving.</a:t>
            </a:r>
          </a:p>
          <a:p>
            <a:pPr algn="just"/>
            <a:r>
              <a:rPr lang="en-US" sz="2400" b="0" i="0" dirty="0">
                <a:solidFill>
                  <a:srgbClr val="000000"/>
                </a:solidFill>
                <a:effectLst/>
                <a:latin typeface="Gill Sans Light"/>
              </a:rPr>
              <a:t>Reporting the revenues and expenses resulting from GIK demonstrates how much an NFP depends on noncash contributions to perform its mission. When used properly, GIK can greatly extend the cash resources of NFPs because the GIK often consist of goods and services the organizations would otherwise have to purchase. Valuation in these cases would be based on cost if the NFP purchased outright.</a:t>
            </a:r>
          </a:p>
          <a:p>
            <a:pPr algn="just"/>
            <a:r>
              <a:rPr lang="en-US" sz="2400" dirty="0">
                <a:solidFill>
                  <a:srgbClr val="000000"/>
                </a:solidFill>
                <a:latin typeface="Gill Sans Light"/>
              </a:rPr>
              <a:t>Identifying publicly available inputs to fair value measurement can be challenging. Some GIK are items that the NFP would not otherwise buy and, therefore, the NFP may be unfamiliar with the markets for those items. Some GIK items do not trade in active markets that publish pricing information. An NFP may sell GIK items (and, therefore, have exit prices), but if the NFP’s sales do not reflect the item’s highest and best use, the sales prices are not fair value. Despite the challenges of valuation, NFPs should make a good faith estimate of fair value by searching for transaction data for actual transactions in active markets they can access.</a:t>
            </a:r>
          </a:p>
          <a:p>
            <a:pPr algn="just"/>
            <a:endParaRPr lang="en-US" sz="2000" dirty="0">
              <a:latin typeface="Gill Sans Light" pitchFamily="50" charset="0"/>
            </a:endParaRPr>
          </a:p>
        </p:txBody>
      </p:sp>
    </p:spTree>
    <p:extLst>
      <p:ext uri="{BB962C8B-B14F-4D97-AF65-F5344CB8AC3E}">
        <p14:creationId xmlns:p14="http://schemas.microsoft.com/office/powerpoint/2010/main" val="49512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99B34-C89D-4B4D-B25B-AB8B814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2" name="Title 1"/>
          <p:cNvSpPr>
            <a:spLocks noGrp="1"/>
          </p:cNvSpPr>
          <p:nvPr>
            <p:ph type="title"/>
          </p:nvPr>
        </p:nvSpPr>
        <p:spPr/>
        <p:txBody>
          <a:bodyPr>
            <a:normAutofit/>
          </a:bodyPr>
          <a:lstStyle/>
          <a:p>
            <a:pPr algn="l"/>
            <a:r>
              <a:rPr lang="en-US" sz="4000" b="0" i="0" dirty="0">
                <a:solidFill>
                  <a:srgbClr val="000000"/>
                </a:solidFill>
                <a:effectLst/>
                <a:latin typeface="Gill Sans Light"/>
              </a:rPr>
              <a:t>What Does a “Fair Value Measurement” Mean When It Comes to GIK Contributions?</a:t>
            </a:r>
          </a:p>
        </p:txBody>
      </p:sp>
      <p:sp>
        <p:nvSpPr>
          <p:cNvPr id="3" name="Content Placeholder 2"/>
          <p:cNvSpPr>
            <a:spLocks noGrp="1"/>
          </p:cNvSpPr>
          <p:nvPr>
            <p:ph idx="1"/>
          </p:nvPr>
        </p:nvSpPr>
        <p:spPr>
          <a:xfrm>
            <a:off x="838200" y="1811044"/>
            <a:ext cx="10515600" cy="4303511"/>
          </a:xfrm>
        </p:spPr>
        <p:txBody>
          <a:bodyPr>
            <a:normAutofit/>
          </a:bodyPr>
          <a:lstStyle/>
          <a:p>
            <a:pPr algn="just"/>
            <a:r>
              <a:rPr lang="en-US" sz="2400" b="0" i="0" dirty="0">
                <a:solidFill>
                  <a:srgbClr val="000000"/>
                </a:solidFill>
                <a:effectLst/>
                <a:latin typeface="Gill Sans Light"/>
              </a:rPr>
              <a:t>Fair value is defined as “the price that would be received to sell an asset or paid to transfer a liability in an orderly transaction between market participants at the measurement date” (FASB ASC Glossary). However, an NFP receives these assets as a contribution, not as a market participant. Thus, the NFP has a hypothetical consideration: Which market would it use if it were to sell the goods? Would the goods be sold in an exit market as a retailer, wholesaler, or manufacturer, or would they be sold in some other market? What if the NFP does not have access to sell the goods in any market?</a:t>
            </a:r>
          </a:p>
          <a:p>
            <a:pPr algn="just"/>
            <a:r>
              <a:rPr lang="en-US" sz="2400" b="0" i="0" dirty="0">
                <a:solidFill>
                  <a:srgbClr val="000000"/>
                </a:solidFill>
                <a:effectLst/>
                <a:latin typeface="Gill Sans Light"/>
              </a:rPr>
              <a:t>Certain GIK may not have a readily determinable marketplace, but typically, they have a base utility that is marketable to someone. NFPs should consider that base utility when determining market values for GIK.</a:t>
            </a:r>
          </a:p>
          <a:p>
            <a:pPr algn="just"/>
            <a:endParaRPr lang="en-US" sz="2000" dirty="0">
              <a:solidFill>
                <a:srgbClr val="000000"/>
              </a:solidFill>
              <a:latin typeface="Gill Sans Light" pitchFamily="50" charset="0"/>
            </a:endParaRPr>
          </a:p>
        </p:txBody>
      </p:sp>
    </p:spTree>
    <p:extLst>
      <p:ext uri="{BB962C8B-B14F-4D97-AF65-F5344CB8AC3E}">
        <p14:creationId xmlns:p14="http://schemas.microsoft.com/office/powerpoint/2010/main" val="257581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99B34-C89D-4B4D-B25B-AB8B814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2" name="Title 1"/>
          <p:cNvSpPr>
            <a:spLocks noGrp="1"/>
          </p:cNvSpPr>
          <p:nvPr>
            <p:ph type="title"/>
          </p:nvPr>
        </p:nvSpPr>
        <p:spPr/>
        <p:txBody>
          <a:bodyPr>
            <a:normAutofit/>
          </a:bodyPr>
          <a:lstStyle/>
          <a:p>
            <a:pPr algn="l"/>
            <a:r>
              <a:rPr lang="en-US" sz="3600" b="0" i="0" dirty="0">
                <a:solidFill>
                  <a:srgbClr val="000000"/>
                </a:solidFill>
                <a:effectLst/>
                <a:latin typeface="Gill Sans Light"/>
              </a:rPr>
              <a:t>Disclosures related to contributed nonfinancial assets</a:t>
            </a:r>
          </a:p>
        </p:txBody>
      </p:sp>
      <p:sp>
        <p:nvSpPr>
          <p:cNvPr id="3" name="Content Placeholder 2"/>
          <p:cNvSpPr>
            <a:spLocks noGrp="1"/>
          </p:cNvSpPr>
          <p:nvPr>
            <p:ph idx="1"/>
          </p:nvPr>
        </p:nvSpPr>
        <p:spPr>
          <a:xfrm>
            <a:off x="838200" y="1553592"/>
            <a:ext cx="10515600" cy="4303511"/>
          </a:xfrm>
        </p:spPr>
        <p:txBody>
          <a:bodyPr>
            <a:noAutofit/>
          </a:bodyPr>
          <a:lstStyle/>
          <a:p>
            <a:pPr marL="0" indent="0" algn="l">
              <a:buNone/>
            </a:pPr>
            <a:r>
              <a:rPr lang="en-US" sz="1500" b="0" i="0" dirty="0">
                <a:solidFill>
                  <a:srgbClr val="000000"/>
                </a:solidFill>
                <a:effectLst/>
                <a:latin typeface="Gill Sans Light"/>
              </a:rPr>
              <a:t>For each category of contributed nonfinancial assets, an NFP also must disclose the following:</a:t>
            </a:r>
          </a:p>
          <a:p>
            <a:pPr algn="l">
              <a:buFont typeface="Arial" panose="020B0604020202020204" pitchFamily="34" charset="0"/>
              <a:buChar char="•"/>
            </a:pPr>
            <a:r>
              <a:rPr lang="en-US" sz="1500" b="0" i="0" dirty="0">
                <a:solidFill>
                  <a:srgbClr val="000000"/>
                </a:solidFill>
                <a:effectLst/>
                <a:latin typeface="Gill Sans Light"/>
              </a:rPr>
              <a:t>Qualitative information about whether contributed nonfinancial assets were either monetized or utilized during the reporting period. If utilized, a description of the programs or other activities in which those assets were used shall be disclosed.</a:t>
            </a:r>
          </a:p>
          <a:p>
            <a:pPr algn="l">
              <a:buFont typeface="Arial" panose="020B0604020202020204" pitchFamily="34" charset="0"/>
              <a:buChar char="•"/>
            </a:pPr>
            <a:r>
              <a:rPr lang="en-US" sz="1500" b="0" i="0" dirty="0">
                <a:solidFill>
                  <a:srgbClr val="000000"/>
                </a:solidFill>
                <a:effectLst/>
                <a:latin typeface="Gill Sans Light"/>
              </a:rPr>
              <a:t>The NFP’s policy (if any) about monetizing rather than utilizing contributed nonfinancial assets.</a:t>
            </a:r>
          </a:p>
          <a:p>
            <a:pPr algn="l">
              <a:buFont typeface="Arial" panose="020B0604020202020204" pitchFamily="34" charset="0"/>
              <a:buChar char="•"/>
            </a:pPr>
            <a:r>
              <a:rPr lang="en-US" sz="1500" b="0" i="0" dirty="0">
                <a:solidFill>
                  <a:srgbClr val="000000"/>
                </a:solidFill>
                <a:effectLst/>
                <a:latin typeface="Gill Sans Light"/>
              </a:rPr>
              <a:t>A description of any donor-imposed restrictions associated with the contributed nonfinancial assets.</a:t>
            </a:r>
          </a:p>
          <a:p>
            <a:pPr algn="l">
              <a:buFont typeface="Arial" panose="020B0604020202020204" pitchFamily="34" charset="0"/>
              <a:buChar char="•"/>
            </a:pPr>
            <a:r>
              <a:rPr lang="en-US" sz="1500" b="0" i="0" dirty="0">
                <a:solidFill>
                  <a:srgbClr val="000000"/>
                </a:solidFill>
                <a:effectLst/>
                <a:latin typeface="Gill Sans Light"/>
              </a:rPr>
              <a:t>A description of the valuation techniques and inputs used to arrive at a fair value measure in accordance with FASB ASC 820-10-50-2(</a:t>
            </a:r>
            <a:r>
              <a:rPr lang="en-US" sz="1500" b="0" i="0" dirty="0" err="1">
                <a:solidFill>
                  <a:srgbClr val="000000"/>
                </a:solidFill>
                <a:effectLst/>
                <a:latin typeface="Gill Sans Light"/>
              </a:rPr>
              <a:t>bbb</a:t>
            </a:r>
            <a:r>
              <a:rPr lang="en-US" sz="1500" b="0" i="0" dirty="0">
                <a:solidFill>
                  <a:srgbClr val="000000"/>
                </a:solidFill>
                <a:effectLst/>
                <a:latin typeface="Gill Sans Light"/>
              </a:rPr>
              <a:t>)(1), at initial recognition.</a:t>
            </a:r>
          </a:p>
          <a:p>
            <a:pPr algn="l">
              <a:buFont typeface="Arial" panose="020B0604020202020204" pitchFamily="34" charset="0"/>
              <a:buChar char="•"/>
            </a:pPr>
            <a:r>
              <a:rPr lang="en-US" sz="1500" b="0" i="0" dirty="0">
                <a:solidFill>
                  <a:srgbClr val="000000"/>
                </a:solidFill>
                <a:effectLst/>
                <a:latin typeface="Gill Sans Light"/>
              </a:rPr>
              <a:t>The principal market (or most advantageous market) used to arrive at a fair value measure if it is a market in which the recipient NFP is prohibited by a donor-imposed restriction from selling or using the contributed nonfinancial assets.</a:t>
            </a:r>
          </a:p>
          <a:p>
            <a:pPr marL="0" indent="0" algn="just">
              <a:buNone/>
            </a:pPr>
            <a:r>
              <a:rPr lang="en-US" sz="1500" b="0" i="0" dirty="0">
                <a:solidFill>
                  <a:srgbClr val="000000"/>
                </a:solidFill>
                <a:effectLst/>
                <a:latin typeface="Gill Sans Light"/>
              </a:rPr>
              <a:t>An entity (NFPs and business entities) that receives contributed services must describe the programs or activities for which those services were used, including the nature and extent of contributed services received for the period and the amount recognized as revenues for the period. Entities are encouraged to disclose the fair value of contributed services received but not recognized as revenues if that is practicable. The nature and extent of contributed services received can be described by nonmonetary information, such as the number and trends of donated hours received or service outputs provided by volunteer efforts, or other monetary information, such as the dollar amount of contributions raised by volunteers. Disclosure of contributed services is required regardless of whether the services received are recognized as revenue in the financial statements.</a:t>
            </a:r>
            <a:endParaRPr lang="en-US" sz="1500" dirty="0">
              <a:solidFill>
                <a:srgbClr val="000000"/>
              </a:solidFill>
              <a:latin typeface="Gill Sans Light"/>
            </a:endParaRPr>
          </a:p>
        </p:txBody>
      </p:sp>
    </p:spTree>
    <p:extLst>
      <p:ext uri="{BB962C8B-B14F-4D97-AF65-F5344CB8AC3E}">
        <p14:creationId xmlns:p14="http://schemas.microsoft.com/office/powerpoint/2010/main" val="391550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92500"/>
          </a:bodyPr>
          <a:lstStyle/>
          <a:p>
            <a:pPr algn="l">
              <a:buFont typeface="Arial" panose="020B0604020202020204" pitchFamily="34" charset="0"/>
              <a:buChar char="•"/>
            </a:pPr>
            <a:r>
              <a:rPr lang="en-US" b="0" i="0" dirty="0">
                <a:solidFill>
                  <a:srgbClr val="0D0D0D"/>
                </a:solidFill>
                <a:effectLst/>
                <a:latin typeface="Gill Sans Light"/>
              </a:rPr>
              <a:t>They provide an accurate and comprehensive overview of the organization’s financial health.</a:t>
            </a:r>
          </a:p>
          <a:p>
            <a:pPr algn="l">
              <a:buFont typeface="Arial" panose="020B0604020202020204" pitchFamily="34" charset="0"/>
              <a:buChar char="•"/>
            </a:pPr>
            <a:r>
              <a:rPr lang="en-US" b="0" i="0" dirty="0">
                <a:solidFill>
                  <a:srgbClr val="0D0D0D"/>
                </a:solidFill>
                <a:effectLst/>
                <a:latin typeface="Gill Sans Light"/>
              </a:rPr>
              <a:t>Financial statements for nonprofits also provide transparency and accountability to donors, grantors, and other stakeholders, demonstrating that the organization is responsibly using its funds to achieve its mission. </a:t>
            </a:r>
          </a:p>
          <a:p>
            <a:pPr algn="l">
              <a:buFont typeface="Arial" panose="020B0604020202020204" pitchFamily="34" charset="0"/>
              <a:buChar char="•"/>
            </a:pPr>
            <a:r>
              <a:rPr lang="en-US" b="0" i="0" dirty="0">
                <a:solidFill>
                  <a:srgbClr val="0D0D0D"/>
                </a:solidFill>
                <a:effectLst/>
                <a:latin typeface="Gill Sans Light"/>
              </a:rPr>
              <a:t>Accurate financial reporting helps to build trust and credibility with supporters, leading to increased funding and other valuable resources for non-profits. </a:t>
            </a: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609600" y="508073"/>
            <a:ext cx="10515600" cy="1484696"/>
          </a:xfrm>
        </p:spPr>
        <p:txBody>
          <a:bodyPr>
            <a:normAutofit/>
          </a:bodyPr>
          <a:lstStyle/>
          <a:p>
            <a:pPr algn="ctr"/>
            <a:r>
              <a:rPr lang="en-US" sz="4000" dirty="0">
                <a:latin typeface="Gill Sans Light" pitchFamily="50" charset="0"/>
              </a:rPr>
              <a:t>Why are Nonprofit Financial Statements Important? </a:t>
            </a:r>
          </a:p>
        </p:txBody>
      </p:sp>
    </p:spTree>
    <p:extLst>
      <p:ext uri="{BB962C8B-B14F-4D97-AF65-F5344CB8AC3E}">
        <p14:creationId xmlns:p14="http://schemas.microsoft.com/office/powerpoint/2010/main" val="3915103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99B34-C89D-4B4D-B25B-AB8B814D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10" y="0"/>
            <a:ext cx="12192000" cy="6773334"/>
          </a:xfrm>
          <a:prstGeom prst="rect">
            <a:avLst/>
          </a:prstGeom>
        </p:spPr>
      </p:pic>
      <p:sp>
        <p:nvSpPr>
          <p:cNvPr id="2" name="Title 1"/>
          <p:cNvSpPr>
            <a:spLocks noGrp="1"/>
          </p:cNvSpPr>
          <p:nvPr>
            <p:ph type="title"/>
          </p:nvPr>
        </p:nvSpPr>
        <p:spPr>
          <a:xfrm>
            <a:off x="491971" y="106532"/>
            <a:ext cx="10515600" cy="1060373"/>
          </a:xfrm>
        </p:spPr>
        <p:txBody>
          <a:bodyPr>
            <a:normAutofit/>
          </a:bodyPr>
          <a:lstStyle/>
          <a:p>
            <a:pPr algn="l"/>
            <a:r>
              <a:rPr lang="en-US" sz="3600" dirty="0">
                <a:solidFill>
                  <a:srgbClr val="000000"/>
                </a:solidFill>
                <a:latin typeface="Gill Sans Light"/>
              </a:rPr>
              <a:t>Disclosure Example</a:t>
            </a:r>
            <a:endParaRPr lang="en-US" sz="3600" b="0" i="0" dirty="0">
              <a:solidFill>
                <a:srgbClr val="000000"/>
              </a:solidFill>
              <a:effectLst/>
              <a:latin typeface="Gill Sans Light"/>
            </a:endParaRPr>
          </a:p>
        </p:txBody>
      </p:sp>
      <p:pic>
        <p:nvPicPr>
          <p:cNvPr id="10" name="Picture 9">
            <a:extLst>
              <a:ext uri="{FF2B5EF4-FFF2-40B4-BE49-F238E27FC236}">
                <a16:creationId xmlns:a16="http://schemas.microsoft.com/office/drawing/2014/main" id="{6CC6571E-C591-EF75-18AF-E583B381A67B}"/>
              </a:ext>
            </a:extLst>
          </p:cNvPr>
          <p:cNvPicPr>
            <a:picLocks noChangeAspect="1"/>
          </p:cNvPicPr>
          <p:nvPr/>
        </p:nvPicPr>
        <p:blipFill>
          <a:blip r:embed="rId3"/>
          <a:stretch>
            <a:fillRect/>
          </a:stretch>
        </p:blipFill>
        <p:spPr>
          <a:xfrm>
            <a:off x="491971" y="908204"/>
            <a:ext cx="4669714" cy="5184937"/>
          </a:xfrm>
          <a:prstGeom prst="rect">
            <a:avLst/>
          </a:prstGeom>
        </p:spPr>
      </p:pic>
      <p:pic>
        <p:nvPicPr>
          <p:cNvPr id="12" name="Picture 11">
            <a:extLst>
              <a:ext uri="{FF2B5EF4-FFF2-40B4-BE49-F238E27FC236}">
                <a16:creationId xmlns:a16="http://schemas.microsoft.com/office/drawing/2014/main" id="{6AC38A09-30F9-705E-D564-CB3629985077}"/>
              </a:ext>
            </a:extLst>
          </p:cNvPr>
          <p:cNvPicPr>
            <a:picLocks noChangeAspect="1"/>
          </p:cNvPicPr>
          <p:nvPr/>
        </p:nvPicPr>
        <p:blipFill>
          <a:blip r:embed="rId4"/>
          <a:stretch>
            <a:fillRect/>
          </a:stretch>
        </p:blipFill>
        <p:spPr>
          <a:xfrm>
            <a:off x="5649052" y="1112286"/>
            <a:ext cx="5181961" cy="5035474"/>
          </a:xfrm>
          <a:prstGeom prst="rect">
            <a:avLst/>
          </a:prstGeom>
        </p:spPr>
      </p:pic>
    </p:spTree>
    <p:extLst>
      <p:ext uri="{BB962C8B-B14F-4D97-AF65-F5344CB8AC3E}">
        <p14:creationId xmlns:p14="http://schemas.microsoft.com/office/powerpoint/2010/main" val="362862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p:txBody>
          <a:bodyPr>
            <a:normAutofit/>
          </a:bodyPr>
          <a:lstStyle/>
          <a:p>
            <a:r>
              <a:rPr lang="en-US" sz="4000" dirty="0">
                <a:latin typeface="Gill Sans Light" pitchFamily="50" charset="0"/>
              </a:rPr>
              <a:t>Analyzing the financial statements</a:t>
            </a:r>
          </a:p>
        </p:txBody>
      </p:sp>
      <p:sp>
        <p:nvSpPr>
          <p:cNvPr id="8" name="Content Placeholder 7"/>
          <p:cNvSpPr>
            <a:spLocks noGrp="1"/>
          </p:cNvSpPr>
          <p:nvPr>
            <p:ph idx="1"/>
          </p:nvPr>
        </p:nvSpPr>
        <p:spPr/>
        <p:txBody>
          <a:bodyPr/>
          <a:lstStyle/>
          <a:p>
            <a:r>
              <a:rPr lang="en-US" dirty="0">
                <a:latin typeface="Gill Sans Light" pitchFamily="50" charset="0"/>
              </a:rPr>
              <a:t>Period to period comparisons</a:t>
            </a:r>
          </a:p>
          <a:p>
            <a:pPr lvl="1"/>
            <a:r>
              <a:rPr lang="en-US" dirty="0">
                <a:latin typeface="Gill Sans Light" pitchFamily="50" charset="0"/>
              </a:rPr>
              <a:t>Can be done across various periods such as monthly, quarterly or annually</a:t>
            </a:r>
          </a:p>
          <a:p>
            <a:pPr lvl="1"/>
            <a:r>
              <a:rPr lang="en-US" dirty="0">
                <a:latin typeface="Gill Sans Light" pitchFamily="50" charset="0"/>
              </a:rPr>
              <a:t>Allows you to see peaks or valleys in financial information </a:t>
            </a:r>
          </a:p>
          <a:p>
            <a:pPr lvl="1"/>
            <a:r>
              <a:rPr lang="en-US" dirty="0">
                <a:latin typeface="Gill Sans Light" pitchFamily="50" charset="0"/>
              </a:rPr>
              <a:t>May provide insight on how certain market conditions effect your bottom line</a:t>
            </a:r>
          </a:p>
          <a:p>
            <a:r>
              <a:rPr lang="en-US" dirty="0">
                <a:latin typeface="Gill Sans Light" pitchFamily="50" charset="0"/>
              </a:rPr>
              <a:t>Budget to actual comparisons</a:t>
            </a:r>
          </a:p>
          <a:p>
            <a:pPr lvl="1"/>
            <a:r>
              <a:rPr lang="en-US" dirty="0">
                <a:latin typeface="Gill Sans Light" pitchFamily="50" charset="0"/>
              </a:rPr>
              <a:t>Assists in controlling and monitoring spending</a:t>
            </a:r>
          </a:p>
          <a:p>
            <a:pPr lvl="1"/>
            <a:r>
              <a:rPr lang="en-US" dirty="0">
                <a:latin typeface="Gill Sans Light" pitchFamily="50" charset="0"/>
              </a:rPr>
              <a:t>Helps determine revenue fluctuations</a:t>
            </a:r>
          </a:p>
          <a:p>
            <a:pPr lvl="1"/>
            <a:r>
              <a:rPr lang="en-US" dirty="0">
                <a:latin typeface="Gill Sans Light" pitchFamily="50" charset="0"/>
              </a:rPr>
              <a:t>Regular review can assist with staying on task with spending and reach goals</a:t>
            </a:r>
          </a:p>
        </p:txBody>
      </p:sp>
    </p:spTree>
    <p:extLst>
      <p:ext uri="{BB962C8B-B14F-4D97-AF65-F5344CB8AC3E}">
        <p14:creationId xmlns:p14="http://schemas.microsoft.com/office/powerpoint/2010/main" val="4021163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p:txBody>
          <a:bodyPr>
            <a:normAutofit/>
          </a:bodyPr>
          <a:lstStyle/>
          <a:p>
            <a:r>
              <a:rPr lang="en-US" sz="4000" dirty="0">
                <a:latin typeface="Gill Sans Light" pitchFamily="50" charset="0"/>
              </a:rPr>
              <a:t>Analyzing the financial statements</a:t>
            </a:r>
          </a:p>
        </p:txBody>
      </p:sp>
      <p:sp>
        <p:nvSpPr>
          <p:cNvPr id="8" name="Content Placeholder 7"/>
          <p:cNvSpPr>
            <a:spLocks noGrp="1"/>
          </p:cNvSpPr>
          <p:nvPr>
            <p:ph idx="1"/>
          </p:nvPr>
        </p:nvSpPr>
        <p:spPr>
          <a:xfrm>
            <a:off x="838200" y="1340528"/>
            <a:ext cx="10515600" cy="4836435"/>
          </a:xfrm>
        </p:spPr>
        <p:txBody>
          <a:bodyPr>
            <a:normAutofit fontScale="77500" lnSpcReduction="20000"/>
          </a:bodyPr>
          <a:lstStyle/>
          <a:p>
            <a:pPr marL="0" indent="0" algn="just">
              <a:buNone/>
            </a:pPr>
            <a:r>
              <a:rPr lang="en-US" b="0" i="0" dirty="0">
                <a:solidFill>
                  <a:srgbClr val="333333"/>
                </a:solidFill>
                <a:effectLst/>
                <a:latin typeface="Gill Sans Light"/>
              </a:rPr>
              <a:t>The selection of a set of ratios to monitor is challenging because not-for-profit missions vary extensively, as do their sizes and the industries in which they operate. The most accurate statement that may be made about the choice of ratios to monitor is that no single set of ratios is suitable for all not-for-profits. The management team of each not-for-profit should consider its needs and select a set of ratios to measure that address its particular concerns. Regardless of the specific ratios selected, two characteristics make ratio analysis more useful:</a:t>
            </a:r>
            <a:endParaRPr lang="en-US" dirty="0">
              <a:latin typeface="Gill Sans Light"/>
            </a:endParaRPr>
          </a:p>
          <a:p>
            <a:pPr algn="just"/>
            <a:r>
              <a:rPr lang="en-US" sz="2700" b="1" i="1" dirty="0">
                <a:solidFill>
                  <a:srgbClr val="333333"/>
                </a:solidFill>
                <a:latin typeface="Gill Sans Light"/>
              </a:rPr>
              <a:t>Trend analysis</a:t>
            </a:r>
            <a:r>
              <a:rPr lang="en-US" dirty="0">
                <a:latin typeface="Gill Sans Light" pitchFamily="50" charset="0"/>
              </a:rPr>
              <a:t>. </a:t>
            </a:r>
            <a:r>
              <a:rPr lang="en-US" b="0" i="0" dirty="0">
                <a:solidFill>
                  <a:srgbClr val="333333"/>
                </a:solidFill>
                <a:effectLst/>
                <a:latin typeface="Gill Sans Light"/>
              </a:rPr>
              <a:t>Within an organization, the value of ratio analysis lies in directing management’s attention to areas of changing conditions. Therefore, it is important to measure and report financial ratios across time. Once agreed upon, the selected ratios should be consistently measured and presented to the governing board within each financial report so that trends can be identified. </a:t>
            </a:r>
          </a:p>
          <a:p>
            <a:pPr algn="just"/>
            <a:r>
              <a:rPr lang="en-US" b="1" i="1" dirty="0">
                <a:solidFill>
                  <a:srgbClr val="333333"/>
                </a:solidFill>
                <a:effectLst/>
                <a:latin typeface="Gill Sans Light"/>
              </a:rPr>
              <a:t>Benchmarking.</a:t>
            </a:r>
            <a:r>
              <a:rPr lang="en-US" b="0" i="0" dirty="0">
                <a:solidFill>
                  <a:srgbClr val="333333"/>
                </a:solidFill>
                <a:effectLst/>
                <a:latin typeface="Gill Sans Light"/>
              </a:rPr>
              <a:t> No generally accepted ideal or target levels exist for ratios. The desirable level for a given ratio is a matter of judgment and will vary according to the circumstances facing each organization. Ratios are generally evaluated against a benchmark rather than a theoretically optimal value; these benchmarks are typically calculated as an average value from a comparison group. Therefore, in addition to agreeing upon a set of ratios to measure and monitor, each not-for-profit should also agree on a comparison group of five to ten peer organizations. Ideally, this group would consist of well-managed not-for-profits of similar size and mission.</a:t>
            </a:r>
          </a:p>
          <a:p>
            <a:pPr algn="just"/>
            <a:endParaRPr lang="en-US" b="0" i="0" dirty="0">
              <a:solidFill>
                <a:srgbClr val="333333"/>
              </a:solidFill>
              <a:effectLst/>
              <a:latin typeface="Gill Sans Light"/>
            </a:endParaRPr>
          </a:p>
          <a:p>
            <a:pPr algn="just"/>
            <a:endParaRPr lang="en-US" dirty="0">
              <a:solidFill>
                <a:srgbClr val="333333"/>
              </a:solidFill>
              <a:latin typeface="Gill Sans Light"/>
            </a:endParaRPr>
          </a:p>
          <a:p>
            <a:pPr algn="just"/>
            <a:endParaRPr lang="en-US" b="0" i="0" dirty="0">
              <a:solidFill>
                <a:srgbClr val="333333"/>
              </a:solidFill>
              <a:effectLst/>
              <a:latin typeface="Gill Sans Light"/>
            </a:endParaRPr>
          </a:p>
          <a:p>
            <a:endParaRPr lang="en-US" dirty="0">
              <a:latin typeface="Gill Sans Light"/>
            </a:endParaRPr>
          </a:p>
          <a:p>
            <a:pPr lvl="1"/>
            <a:endParaRPr lang="en-US" dirty="0">
              <a:latin typeface="Gill Sans Light" pitchFamily="50" charset="0"/>
            </a:endParaRPr>
          </a:p>
        </p:txBody>
      </p:sp>
    </p:spTree>
    <p:extLst>
      <p:ext uri="{BB962C8B-B14F-4D97-AF65-F5344CB8AC3E}">
        <p14:creationId xmlns:p14="http://schemas.microsoft.com/office/powerpoint/2010/main" val="122962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a:xfrm>
            <a:off x="342900" y="84666"/>
            <a:ext cx="11010900" cy="792027"/>
          </a:xfrm>
        </p:spPr>
        <p:txBody>
          <a:bodyPr>
            <a:normAutofit/>
          </a:bodyPr>
          <a:lstStyle/>
          <a:p>
            <a:r>
              <a:rPr lang="en-US" sz="3600" dirty="0">
                <a:latin typeface="Gill Sans Light" pitchFamily="50" charset="0"/>
              </a:rPr>
              <a:t>Analyzing the financial statements</a:t>
            </a:r>
          </a:p>
        </p:txBody>
      </p:sp>
      <p:sp>
        <p:nvSpPr>
          <p:cNvPr id="8" name="Content Placeholder 7"/>
          <p:cNvSpPr>
            <a:spLocks noGrp="1"/>
          </p:cNvSpPr>
          <p:nvPr>
            <p:ph idx="1"/>
          </p:nvPr>
        </p:nvSpPr>
        <p:spPr>
          <a:xfrm>
            <a:off x="838200" y="1340528"/>
            <a:ext cx="10515600" cy="4836435"/>
          </a:xfrm>
        </p:spPr>
        <p:txBody>
          <a:bodyPr>
            <a:normAutofit/>
          </a:bodyPr>
          <a:lstStyle/>
          <a:p>
            <a:pPr algn="just"/>
            <a:endParaRPr lang="en-US" b="0" i="0" dirty="0">
              <a:solidFill>
                <a:srgbClr val="333333"/>
              </a:solidFill>
              <a:effectLst/>
              <a:latin typeface="Gill Sans Light"/>
            </a:endParaRPr>
          </a:p>
          <a:p>
            <a:pPr algn="just"/>
            <a:endParaRPr lang="en-US" dirty="0">
              <a:solidFill>
                <a:srgbClr val="333333"/>
              </a:solidFill>
              <a:latin typeface="Gill Sans Light"/>
            </a:endParaRPr>
          </a:p>
          <a:p>
            <a:pPr algn="just"/>
            <a:endParaRPr lang="en-US" b="0" i="0" dirty="0">
              <a:solidFill>
                <a:srgbClr val="333333"/>
              </a:solidFill>
              <a:effectLst/>
              <a:latin typeface="Gill Sans Light"/>
            </a:endParaRPr>
          </a:p>
          <a:p>
            <a:endParaRPr lang="en-US" dirty="0">
              <a:latin typeface="Gill Sans Light"/>
            </a:endParaRPr>
          </a:p>
          <a:p>
            <a:pPr lvl="1"/>
            <a:endParaRPr lang="en-US" dirty="0">
              <a:latin typeface="Gill Sans Light" pitchFamily="50" charset="0"/>
            </a:endParaRPr>
          </a:p>
        </p:txBody>
      </p:sp>
      <p:pic>
        <p:nvPicPr>
          <p:cNvPr id="4" name="Picture 3">
            <a:extLst>
              <a:ext uri="{FF2B5EF4-FFF2-40B4-BE49-F238E27FC236}">
                <a16:creationId xmlns:a16="http://schemas.microsoft.com/office/drawing/2014/main" id="{F32D9C81-4646-24A6-08A7-1464D79A70A3}"/>
              </a:ext>
            </a:extLst>
          </p:cNvPr>
          <p:cNvPicPr>
            <a:picLocks noChangeAspect="1"/>
          </p:cNvPicPr>
          <p:nvPr/>
        </p:nvPicPr>
        <p:blipFill>
          <a:blip r:embed="rId3"/>
          <a:stretch>
            <a:fillRect/>
          </a:stretch>
        </p:blipFill>
        <p:spPr>
          <a:xfrm>
            <a:off x="384230" y="1704975"/>
            <a:ext cx="10697735" cy="3228975"/>
          </a:xfrm>
          <a:prstGeom prst="rect">
            <a:avLst/>
          </a:prstGeom>
        </p:spPr>
      </p:pic>
    </p:spTree>
    <p:extLst>
      <p:ext uri="{BB962C8B-B14F-4D97-AF65-F5344CB8AC3E}">
        <p14:creationId xmlns:p14="http://schemas.microsoft.com/office/powerpoint/2010/main" val="247440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a:xfrm>
            <a:off x="342900" y="84666"/>
            <a:ext cx="11010900" cy="792027"/>
          </a:xfrm>
        </p:spPr>
        <p:txBody>
          <a:bodyPr>
            <a:normAutofit/>
          </a:bodyPr>
          <a:lstStyle/>
          <a:p>
            <a:r>
              <a:rPr lang="en-US" sz="3600" dirty="0">
                <a:latin typeface="Gill Sans Light" pitchFamily="50" charset="0"/>
              </a:rPr>
              <a:t>Analyzing the financial statements</a:t>
            </a:r>
          </a:p>
        </p:txBody>
      </p:sp>
      <p:sp>
        <p:nvSpPr>
          <p:cNvPr id="8" name="Content Placeholder 7"/>
          <p:cNvSpPr>
            <a:spLocks noGrp="1"/>
          </p:cNvSpPr>
          <p:nvPr>
            <p:ph idx="1"/>
          </p:nvPr>
        </p:nvSpPr>
        <p:spPr>
          <a:xfrm>
            <a:off x="838200" y="1340528"/>
            <a:ext cx="10515600" cy="4836435"/>
          </a:xfrm>
        </p:spPr>
        <p:txBody>
          <a:bodyPr>
            <a:normAutofit/>
          </a:bodyPr>
          <a:lstStyle/>
          <a:p>
            <a:pPr algn="just"/>
            <a:endParaRPr lang="en-US" b="0" i="0" dirty="0">
              <a:solidFill>
                <a:srgbClr val="333333"/>
              </a:solidFill>
              <a:effectLst/>
              <a:latin typeface="Gill Sans Light"/>
            </a:endParaRPr>
          </a:p>
          <a:p>
            <a:pPr algn="just"/>
            <a:endParaRPr lang="en-US" dirty="0">
              <a:solidFill>
                <a:srgbClr val="333333"/>
              </a:solidFill>
              <a:latin typeface="Gill Sans Light"/>
            </a:endParaRPr>
          </a:p>
          <a:p>
            <a:pPr algn="just"/>
            <a:endParaRPr lang="en-US" b="0" i="0" dirty="0">
              <a:solidFill>
                <a:srgbClr val="333333"/>
              </a:solidFill>
              <a:effectLst/>
              <a:latin typeface="Gill Sans Light"/>
            </a:endParaRPr>
          </a:p>
          <a:p>
            <a:endParaRPr lang="en-US" dirty="0">
              <a:latin typeface="Gill Sans Light"/>
            </a:endParaRPr>
          </a:p>
          <a:p>
            <a:pPr lvl="1"/>
            <a:endParaRPr lang="en-US" dirty="0">
              <a:latin typeface="Gill Sans Light" pitchFamily="50" charset="0"/>
            </a:endParaRPr>
          </a:p>
        </p:txBody>
      </p:sp>
      <p:pic>
        <p:nvPicPr>
          <p:cNvPr id="13" name="Picture 12">
            <a:extLst>
              <a:ext uri="{FF2B5EF4-FFF2-40B4-BE49-F238E27FC236}">
                <a16:creationId xmlns:a16="http://schemas.microsoft.com/office/drawing/2014/main" id="{BD29B713-4BC7-5C45-8134-065226249E14}"/>
              </a:ext>
            </a:extLst>
          </p:cNvPr>
          <p:cNvPicPr>
            <a:picLocks noChangeAspect="1"/>
          </p:cNvPicPr>
          <p:nvPr/>
        </p:nvPicPr>
        <p:blipFill>
          <a:blip r:embed="rId3"/>
          <a:stretch>
            <a:fillRect/>
          </a:stretch>
        </p:blipFill>
        <p:spPr>
          <a:xfrm>
            <a:off x="561975" y="991997"/>
            <a:ext cx="10487223" cy="4618227"/>
          </a:xfrm>
          <a:prstGeom prst="rect">
            <a:avLst/>
          </a:prstGeom>
        </p:spPr>
      </p:pic>
    </p:spTree>
    <p:extLst>
      <p:ext uri="{BB962C8B-B14F-4D97-AF65-F5344CB8AC3E}">
        <p14:creationId xmlns:p14="http://schemas.microsoft.com/office/powerpoint/2010/main" val="387470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a:xfrm>
            <a:off x="342900" y="84666"/>
            <a:ext cx="11010900" cy="792027"/>
          </a:xfrm>
        </p:spPr>
        <p:txBody>
          <a:bodyPr>
            <a:normAutofit/>
          </a:bodyPr>
          <a:lstStyle/>
          <a:p>
            <a:r>
              <a:rPr lang="en-US" sz="3600" dirty="0">
                <a:latin typeface="Gill Sans Light" pitchFamily="50" charset="0"/>
              </a:rPr>
              <a:t>Analyzing the financial statements</a:t>
            </a:r>
          </a:p>
        </p:txBody>
      </p:sp>
      <p:sp>
        <p:nvSpPr>
          <p:cNvPr id="8" name="Content Placeholder 7"/>
          <p:cNvSpPr>
            <a:spLocks noGrp="1"/>
          </p:cNvSpPr>
          <p:nvPr>
            <p:ph idx="1"/>
          </p:nvPr>
        </p:nvSpPr>
        <p:spPr>
          <a:xfrm>
            <a:off x="838200" y="1340528"/>
            <a:ext cx="10515600" cy="4836435"/>
          </a:xfrm>
        </p:spPr>
        <p:txBody>
          <a:bodyPr>
            <a:normAutofit/>
          </a:bodyPr>
          <a:lstStyle/>
          <a:p>
            <a:pPr algn="just"/>
            <a:endParaRPr lang="en-US" b="0" i="0" dirty="0">
              <a:solidFill>
                <a:srgbClr val="333333"/>
              </a:solidFill>
              <a:effectLst/>
              <a:latin typeface="Gill Sans Light"/>
            </a:endParaRPr>
          </a:p>
          <a:p>
            <a:pPr algn="just"/>
            <a:endParaRPr lang="en-US" dirty="0">
              <a:solidFill>
                <a:srgbClr val="333333"/>
              </a:solidFill>
              <a:latin typeface="Gill Sans Light"/>
            </a:endParaRPr>
          </a:p>
          <a:p>
            <a:pPr algn="just"/>
            <a:endParaRPr lang="en-US" b="0" i="0" dirty="0">
              <a:solidFill>
                <a:srgbClr val="333333"/>
              </a:solidFill>
              <a:effectLst/>
              <a:latin typeface="Gill Sans Light"/>
            </a:endParaRPr>
          </a:p>
          <a:p>
            <a:endParaRPr lang="en-US" dirty="0">
              <a:latin typeface="Gill Sans Light"/>
            </a:endParaRPr>
          </a:p>
          <a:p>
            <a:pPr lvl="1"/>
            <a:endParaRPr lang="en-US" dirty="0">
              <a:latin typeface="Gill Sans Light" pitchFamily="50" charset="0"/>
            </a:endParaRPr>
          </a:p>
        </p:txBody>
      </p:sp>
      <p:pic>
        <p:nvPicPr>
          <p:cNvPr id="4" name="Picture 3">
            <a:extLst>
              <a:ext uri="{FF2B5EF4-FFF2-40B4-BE49-F238E27FC236}">
                <a16:creationId xmlns:a16="http://schemas.microsoft.com/office/drawing/2014/main" id="{F7968B30-61A9-0C8B-FD6A-FC74E479F746}"/>
              </a:ext>
            </a:extLst>
          </p:cNvPr>
          <p:cNvPicPr>
            <a:picLocks noChangeAspect="1"/>
          </p:cNvPicPr>
          <p:nvPr/>
        </p:nvPicPr>
        <p:blipFill>
          <a:blip r:embed="rId3"/>
          <a:stretch>
            <a:fillRect/>
          </a:stretch>
        </p:blipFill>
        <p:spPr>
          <a:xfrm>
            <a:off x="838200" y="1066800"/>
            <a:ext cx="10267950" cy="4613137"/>
          </a:xfrm>
          <a:prstGeom prst="rect">
            <a:avLst/>
          </a:prstGeom>
        </p:spPr>
      </p:pic>
    </p:spTree>
    <p:extLst>
      <p:ext uri="{BB962C8B-B14F-4D97-AF65-F5344CB8AC3E}">
        <p14:creationId xmlns:p14="http://schemas.microsoft.com/office/powerpoint/2010/main" val="264272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2580917"/>
            <a:ext cx="10515600" cy="1484696"/>
          </a:xfrm>
        </p:spPr>
        <p:txBody>
          <a:bodyPr>
            <a:normAutofit/>
          </a:bodyPr>
          <a:lstStyle/>
          <a:p>
            <a:pPr algn="ctr"/>
            <a:r>
              <a:rPr lang="en-US" sz="4000" dirty="0">
                <a:latin typeface="Gill Sans Light" pitchFamily="50" charset="0"/>
              </a:rPr>
              <a:t>Using Financial Statements to </a:t>
            </a:r>
            <a:br>
              <a:rPr lang="en-US" sz="4000" dirty="0">
                <a:latin typeface="Gill Sans Light" pitchFamily="50" charset="0"/>
              </a:rPr>
            </a:br>
            <a:r>
              <a:rPr lang="en-US" sz="4000" dirty="0">
                <a:latin typeface="Gill Sans Light" pitchFamily="50" charset="0"/>
              </a:rPr>
              <a:t>Communicate with Funders</a:t>
            </a:r>
          </a:p>
        </p:txBody>
      </p:sp>
    </p:spTree>
    <p:extLst>
      <p:ext uri="{BB962C8B-B14F-4D97-AF65-F5344CB8AC3E}">
        <p14:creationId xmlns:p14="http://schemas.microsoft.com/office/powerpoint/2010/main" val="65438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333"/>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2657752" y="2598673"/>
            <a:ext cx="6876495" cy="1484696"/>
          </a:xfrm>
        </p:spPr>
        <p:txBody>
          <a:bodyPr>
            <a:noAutofit/>
          </a:bodyPr>
          <a:lstStyle/>
          <a:p>
            <a:pPr marL="0" marR="0">
              <a:lnSpc>
                <a:spcPct val="107000"/>
              </a:lnSpc>
              <a:spcBef>
                <a:spcPts val="1500"/>
              </a:spcBef>
              <a:spcAft>
                <a:spcPts val="1500"/>
              </a:spcAft>
            </a:pPr>
            <a:r>
              <a:rPr lang="en-US" sz="3000" kern="0" dirty="0">
                <a:solidFill>
                  <a:srgbClr val="0D0D0D"/>
                </a:solidFill>
                <a:effectLst/>
                <a:latin typeface="Gill Sans Light"/>
                <a:ea typeface="Times New Roman" panose="02020603050405020304" pitchFamily="18" charset="0"/>
                <a:cs typeface="Times New Roman" panose="02020603050405020304" pitchFamily="18" charset="0"/>
              </a:rPr>
              <a:t>Financial statements serve as a crucial tool for nonprofits to effectively communicate with their funders, including donors, grantors, and other stakeholders. Here's how nonprofits can leverage financial statements to build trust, transparency, and credibility with funders.</a:t>
            </a:r>
            <a:endParaRPr lang="en-US" sz="3000" kern="100" dirty="0">
              <a:effectLst/>
              <a:latin typeface="Gill Sans 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874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92500" lnSpcReduction="20000"/>
          </a:bodyPr>
          <a:lstStyle/>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Clarity and Transparency:</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Present financial information in a clear and transparent manner, using language that is easily understandable to non-financial stakeholders. Avoid jargon and provide explanations for any technical terms or concepts.</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Visual Representation:</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Incorporate visual aids such as charts, graphs, and tables to enhance the clarity and visual appeal of financial data. Visual representations can help funders grasp complex financial information more easily.</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Storytelling:</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Supplement financial data with compelling narratives and stories that illustrate the impact of the organization's work. Share real-life examples of how funding has been utilized to achieve meaningful outcomes and advance the organization's mission.</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Tailored Reporting:</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Customize financial reports to meet the specific needs and preferences of different types of funders. For example, individual donors may appreciate personalized reports highlighting the direct impact of their contributions, while institutional funders may require more detailed financial analysis and compliance with reporting requirements.</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457200" lvl="1" indent="0">
              <a:buNone/>
            </a:pP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Strategies for Effective Communication </a:t>
            </a:r>
          </a:p>
        </p:txBody>
      </p:sp>
    </p:spTree>
    <p:extLst>
      <p:ext uri="{BB962C8B-B14F-4D97-AF65-F5344CB8AC3E}">
        <p14:creationId xmlns:p14="http://schemas.microsoft.com/office/powerpoint/2010/main" val="3694211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92500" lnSpcReduction="20000"/>
          </a:bodyPr>
          <a:lstStyle/>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Clarity and Transparency:</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Present financial information in a clear and transparent manner, using language that is easily understandable to non-financial stakeholders. Avoid jargon and provide explanations for any technical terms or concepts.</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Visual Representation:</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Incorporate visual aids such as charts, graphs, and tables to enhance the clarity and visual appeal of financial data. Visual representations can help funders grasp complex financial information more easily.</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Storytelling:</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Supplement financial data with compelling narratives and stories that illustrate the impact of the organization's work. Share real-life examples of how funding has been utilized to achieve meaningful outcomes and advance the organization's mission.</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Tailored Reporting:</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Customize financial reports to meet the specific needs and preferences of different types of funders. For example, individual donors may appreciate personalized reports highlighting the direct impact of their contributions, while institutional funders may require more detailed financial analysis and compliance with reporting requirements.</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457200" lvl="1" indent="0">
              <a:buNone/>
            </a:pP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Building Trust and Credibility </a:t>
            </a:r>
          </a:p>
        </p:txBody>
      </p:sp>
    </p:spTree>
    <p:extLst>
      <p:ext uri="{BB962C8B-B14F-4D97-AF65-F5344CB8AC3E}">
        <p14:creationId xmlns:p14="http://schemas.microsoft.com/office/powerpoint/2010/main" val="87946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761214" y="266394"/>
            <a:ext cx="10515600" cy="694944"/>
          </a:xfrm>
        </p:spPr>
        <p:txBody>
          <a:bodyPr>
            <a:normAutofit/>
          </a:bodyPr>
          <a:lstStyle/>
          <a:p>
            <a:r>
              <a:rPr lang="en-US" sz="4000" dirty="0">
                <a:latin typeface="Gill Sans Light" pitchFamily="50" charset="0"/>
              </a:rPr>
              <a:t>Types of Financials prepared by CPA</a:t>
            </a:r>
          </a:p>
        </p:txBody>
      </p:sp>
      <p:sp>
        <p:nvSpPr>
          <p:cNvPr id="9" name="TextBox 8">
            <a:extLst>
              <a:ext uri="{FF2B5EF4-FFF2-40B4-BE49-F238E27FC236}">
                <a16:creationId xmlns:a16="http://schemas.microsoft.com/office/drawing/2014/main" id="{57357FFC-026F-A342-1B50-1F1DED73CAD3}"/>
              </a:ext>
            </a:extLst>
          </p:cNvPr>
          <p:cNvSpPr txBox="1"/>
          <p:nvPr/>
        </p:nvSpPr>
        <p:spPr>
          <a:xfrm>
            <a:off x="593889" y="3551267"/>
            <a:ext cx="10850251" cy="369332"/>
          </a:xfrm>
          <a:prstGeom prst="rect">
            <a:avLst/>
          </a:prstGeom>
          <a:noFill/>
        </p:spPr>
        <p:txBody>
          <a:bodyPr wrap="square" rtlCol="0">
            <a:spAutoFit/>
          </a:bodyPr>
          <a:lstStyle/>
          <a:p>
            <a:r>
              <a:rPr lang="en-US" dirty="0"/>
              <a:t> </a:t>
            </a:r>
          </a:p>
        </p:txBody>
      </p:sp>
      <p:sp>
        <p:nvSpPr>
          <p:cNvPr id="11" name="Content Placeholder 10">
            <a:extLst>
              <a:ext uri="{FF2B5EF4-FFF2-40B4-BE49-F238E27FC236}">
                <a16:creationId xmlns:a16="http://schemas.microsoft.com/office/drawing/2014/main" id="{9E47535D-EC42-D1F8-55D5-0DEA9711914C}"/>
              </a:ext>
            </a:extLst>
          </p:cNvPr>
          <p:cNvSpPr>
            <a:spLocks noGrp="1"/>
          </p:cNvSpPr>
          <p:nvPr>
            <p:ph idx="1"/>
          </p:nvPr>
        </p:nvSpPr>
        <p:spPr>
          <a:xfrm>
            <a:off x="838200" y="1047750"/>
            <a:ext cx="10515600" cy="5129213"/>
          </a:xfrm>
        </p:spPr>
        <p:txBody>
          <a:bodyPr>
            <a:normAutofit fontScale="25000" lnSpcReduction="20000"/>
          </a:bodyPr>
          <a:lstStyle/>
          <a:p>
            <a:pPr marL="0" indent="0" algn="just">
              <a:buNone/>
            </a:pPr>
            <a:r>
              <a:rPr lang="en-US" sz="8000" b="1" i="0" dirty="0">
                <a:solidFill>
                  <a:srgbClr val="000000"/>
                </a:solidFill>
                <a:effectLst/>
                <a:latin typeface="Gill Sans Light"/>
              </a:rPr>
              <a:t>Compiled Financial Statements</a:t>
            </a:r>
          </a:p>
          <a:p>
            <a:pPr marL="0" indent="0" algn="just">
              <a:buNone/>
            </a:pPr>
            <a:r>
              <a:rPr lang="en-US" sz="8000" b="0" i="0" dirty="0">
                <a:solidFill>
                  <a:srgbClr val="000000"/>
                </a:solidFill>
                <a:effectLst/>
                <a:latin typeface="Gill Sans Light"/>
              </a:rPr>
              <a:t>Compilations are typically appropriate when businesses are seeking initial or lower amounts of financing. In these cases, a CPA does not provide </a:t>
            </a:r>
            <a:r>
              <a:rPr lang="en-US" sz="8000" b="0" i="0" u="sng" dirty="0">
                <a:solidFill>
                  <a:srgbClr val="000000"/>
                </a:solidFill>
                <a:effectLst/>
                <a:latin typeface="Gill Sans Light"/>
              </a:rPr>
              <a:t>any</a:t>
            </a:r>
            <a:r>
              <a:rPr lang="en-US" sz="8000" b="0" i="0" dirty="0">
                <a:solidFill>
                  <a:srgbClr val="000000"/>
                </a:solidFill>
                <a:effectLst/>
                <a:latin typeface="Gill Sans Light"/>
              </a:rPr>
              <a:t> assurance. The CPA does not have to be independent, but the CPA must indicate a lack of independence, if applicable, in the report. The business obtains comfort that the financial statements appear to be appropriate in form and there are no obvious material modifications needed.</a:t>
            </a:r>
          </a:p>
          <a:p>
            <a:pPr marL="0" indent="0" algn="just">
              <a:buNone/>
            </a:pPr>
            <a:r>
              <a:rPr lang="en-US" sz="8000" b="1" i="0" dirty="0">
                <a:solidFill>
                  <a:srgbClr val="000000"/>
                </a:solidFill>
                <a:effectLst/>
                <a:latin typeface="Gill Sans Light"/>
              </a:rPr>
              <a:t>Reviewed Financial Statements</a:t>
            </a:r>
            <a:endParaRPr lang="en-US" sz="8000" b="0" i="0" dirty="0">
              <a:solidFill>
                <a:srgbClr val="000000"/>
              </a:solidFill>
              <a:effectLst/>
              <a:latin typeface="Gill Sans Light"/>
            </a:endParaRPr>
          </a:p>
          <a:p>
            <a:pPr marL="0" indent="0" algn="just">
              <a:buNone/>
            </a:pPr>
            <a:r>
              <a:rPr lang="en-US" sz="8000" b="0" i="0" dirty="0">
                <a:solidFill>
                  <a:srgbClr val="000000"/>
                </a:solidFill>
                <a:effectLst/>
                <a:latin typeface="Gill Sans Light"/>
              </a:rPr>
              <a:t>Reviews are usually appropriate as a business grows and seeks larger levels of financing. Here, the CPA must be independent from the client. Also, the CPA is required to perform inquiry and analytical procedures as a basis for obtaining limited assurance that the financial statements are free of material misstatement. The CPA issues a report as to whether the CPA is aware of any material modifications that should be made to the financial statements for them to be in accordance with the financial reporting framework.</a:t>
            </a:r>
          </a:p>
          <a:p>
            <a:pPr marL="0" indent="0" algn="just">
              <a:buNone/>
            </a:pPr>
            <a:r>
              <a:rPr lang="en-US" sz="8000" b="1" i="0" dirty="0">
                <a:solidFill>
                  <a:srgbClr val="000000"/>
                </a:solidFill>
                <a:effectLst/>
                <a:latin typeface="Gill Sans Light"/>
              </a:rPr>
              <a:t>Audited Financial Statements</a:t>
            </a:r>
            <a:endParaRPr lang="en-US" sz="8000" b="0" i="0" dirty="0">
              <a:solidFill>
                <a:srgbClr val="000000"/>
              </a:solidFill>
              <a:effectLst/>
              <a:latin typeface="Gill Sans Light"/>
            </a:endParaRPr>
          </a:p>
          <a:p>
            <a:pPr marL="0" indent="0" algn="just">
              <a:buNone/>
            </a:pPr>
            <a:r>
              <a:rPr lang="en-US" sz="8000" b="0" i="0" dirty="0">
                <a:solidFill>
                  <a:srgbClr val="000000"/>
                </a:solidFill>
                <a:effectLst/>
                <a:latin typeface="Gill Sans Light"/>
              </a:rPr>
              <a:t>Audits are typically appropriate and often required for complex financing, grant funding or based on the size of the NFP Organization.  In these scenarios the CPA must be independent. The CPA is required to perform inquiry and analytical procedures, as well as to obtain an understanding of the business’s internal controls and assess the risk of material misstatement, including fraud risk. The CPA is also required to perform verification and substantiation procedures. With an audit the CPA obtains high, but not absolute assurance and issues a report that includes the CPA’s opinion as to whether the financial statements are in accordance with the financial reporting framework.</a:t>
            </a:r>
          </a:p>
          <a:p>
            <a:pPr marL="0" indent="0" algn="just">
              <a:buNone/>
            </a:pPr>
            <a:endParaRPr lang="en-US" sz="1800" dirty="0">
              <a:solidFill>
                <a:srgbClr val="000000"/>
              </a:solidFill>
              <a:latin typeface="Gill Sans Light"/>
            </a:endParaRPr>
          </a:p>
        </p:txBody>
      </p:sp>
    </p:spTree>
    <p:extLst>
      <p:ext uri="{BB962C8B-B14F-4D97-AF65-F5344CB8AC3E}">
        <p14:creationId xmlns:p14="http://schemas.microsoft.com/office/powerpoint/2010/main" val="135814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Outcome Measurement:</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Link financial data to programmatic outcomes and impact metrics to demonstrate the effectiveness of the organization's initiatives. Show funders how their contributions directly contribute to achieving measurable results and making a difference in the community.</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Evaluation and Reporting:</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Implement robust evaluation mechanisms to track and measure the outcomes and impact of funded programs. Share evaluation findings and progress reports with funders regularly, highlighting successes, lessons learned, and areas for improvement.</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kern="0" dirty="0">
                <a:solidFill>
                  <a:srgbClr val="0D0D0D"/>
                </a:solidFill>
                <a:effectLst/>
                <a:latin typeface="Gill Sans Light"/>
                <a:ea typeface="Times New Roman" panose="02020603050405020304" pitchFamily="18" charset="0"/>
                <a:cs typeface="Times New Roman" panose="02020603050405020304" pitchFamily="18" charset="0"/>
              </a:rPr>
              <a:t>Long-Term Sustainability:</a:t>
            </a:r>
            <a:r>
              <a:rPr lang="en-US" sz="1800" kern="0" dirty="0">
                <a:solidFill>
                  <a:srgbClr val="0D0D0D"/>
                </a:solidFill>
                <a:effectLst/>
                <a:latin typeface="Gill Sans Light"/>
                <a:ea typeface="Times New Roman" panose="02020603050405020304" pitchFamily="18" charset="0"/>
                <a:cs typeface="Times New Roman" panose="02020603050405020304" pitchFamily="18" charset="0"/>
              </a:rPr>
              <a:t> Emphasize the organization's financial sustainability and long-term viability in financial communications with funders. Articulate strategies for diversifying revenue sources, managing risks, and ensuring the organization's continued ability to fulfill its mission over time.</a:t>
            </a:r>
            <a:endParaRPr lang="en-US" sz="1800" kern="100" dirty="0">
              <a:solidFill>
                <a:srgbClr val="0D0D0D"/>
              </a:solidFill>
              <a:effectLst/>
              <a:latin typeface="Gill Sans Light"/>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Demonstrating Impact </a:t>
            </a:r>
          </a:p>
        </p:txBody>
      </p:sp>
    </p:spTree>
    <p:extLst>
      <p:ext uri="{BB962C8B-B14F-4D97-AF65-F5344CB8AC3E}">
        <p14:creationId xmlns:p14="http://schemas.microsoft.com/office/powerpoint/2010/main" val="3436732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a:bodyPr>
          <a:lstStyle/>
          <a:p>
            <a:pPr algn="l"/>
            <a:r>
              <a:rPr lang="en-US" sz="2000" b="0" i="1" dirty="0">
                <a:solidFill>
                  <a:srgbClr val="0D0D0D"/>
                </a:solidFill>
                <a:effectLst/>
                <a:latin typeface="Gill Sans Light"/>
              </a:rPr>
              <a:t>Background:</a:t>
            </a:r>
            <a:r>
              <a:rPr lang="en-US" sz="2000" b="0" i="0" dirty="0">
                <a:solidFill>
                  <a:srgbClr val="0D0D0D"/>
                </a:solidFill>
                <a:effectLst/>
                <a:latin typeface="Gill Sans Light"/>
              </a:rPr>
              <a:t> The Community Development Organization (CDO) is a nonprofit dedicated to revitalizing underserved neighborhoods through affordable housing, economic development, and community engagement initiatives. As a grassroots organization, CDO relies heavily on grants and donations to support its programs and services.</a:t>
            </a:r>
          </a:p>
          <a:p>
            <a:pPr algn="l"/>
            <a:r>
              <a:rPr lang="en-US" sz="2000" b="0" i="1" dirty="0">
                <a:solidFill>
                  <a:srgbClr val="0D0D0D"/>
                </a:solidFill>
                <a:effectLst/>
                <a:latin typeface="Gill Sans Light"/>
              </a:rPr>
              <a:t>Challenge:</a:t>
            </a:r>
            <a:r>
              <a:rPr lang="en-US" sz="2000" b="0" i="0" dirty="0">
                <a:solidFill>
                  <a:srgbClr val="0D0D0D"/>
                </a:solidFill>
                <a:effectLst/>
                <a:latin typeface="Gill Sans Light"/>
              </a:rPr>
              <a:t> CDO is seeking funding to expand its affordable housing program, but it faces stiff competition for limited grant dollars. To secure funding, CDO must effectively communicate its financial health, demonstrate the impact of its programs, and illustrate its capacity for responsible stewardship of resources</a:t>
            </a:r>
            <a:r>
              <a:rPr lang="en-US" sz="1200" b="0" i="0" dirty="0">
                <a:solidFill>
                  <a:srgbClr val="0D0D0D"/>
                </a:solidFill>
                <a:effectLst/>
                <a:latin typeface="Söhne"/>
              </a:rPr>
              <a:t>.</a:t>
            </a: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Case Study #1 </a:t>
            </a:r>
          </a:p>
        </p:txBody>
      </p:sp>
    </p:spTree>
    <p:extLst>
      <p:ext uri="{BB962C8B-B14F-4D97-AF65-F5344CB8AC3E}">
        <p14:creationId xmlns:p14="http://schemas.microsoft.com/office/powerpoint/2010/main" val="3272274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1732410"/>
            <a:ext cx="10515600" cy="3082277"/>
          </a:xfrm>
        </p:spPr>
        <p:txBody>
          <a:bodyPr>
            <a:noAutofit/>
          </a:bodyPr>
          <a:lstStyle/>
          <a:p>
            <a:pPr algn="l"/>
            <a:r>
              <a:rPr lang="en-US" sz="2000" b="0" i="1" dirty="0">
                <a:solidFill>
                  <a:srgbClr val="0D0D0D"/>
                </a:solidFill>
                <a:effectLst/>
                <a:latin typeface="Gill Sans Light"/>
              </a:rPr>
              <a:t>Solution:</a:t>
            </a:r>
            <a:r>
              <a:rPr lang="en-US" sz="2000" b="0" i="0" dirty="0">
                <a:solidFill>
                  <a:srgbClr val="0D0D0D"/>
                </a:solidFill>
                <a:effectLst/>
                <a:latin typeface="Gill Sans Light"/>
              </a:rPr>
              <a:t> CDO prepares a comprehensive financial report highlighting its financial statements, including the statement of financial position, statement of activities, and statement of cash flows. The organization supplements the financial data with narratives and visuals showcasing the impact of its affordable housing program, such as testimonials from residents, before-and-after photos of renovated properties, and statistics on housing affordability in the community.</a:t>
            </a:r>
          </a:p>
          <a:p>
            <a:pPr algn="l"/>
            <a:r>
              <a:rPr lang="en-US" sz="2000" b="0" i="0" dirty="0">
                <a:solidFill>
                  <a:srgbClr val="0D0D0D"/>
                </a:solidFill>
                <a:effectLst/>
                <a:latin typeface="Gill Sans Light"/>
              </a:rPr>
              <a:t>CDO also includes an analysis of key financial ratios, such as the debt-to-equity ratio and program efficiency ratio, to demonstrate its financial stability and operational efficiency. Additionally, CDO provides a detailed budget for the proposed expansion of its affordable housing program, outlining how grant funds will be utilized and the expected outcomes.</a:t>
            </a:r>
          </a:p>
          <a:p>
            <a:pPr algn="l"/>
            <a:r>
              <a:rPr lang="en-US" sz="2000" b="0" i="1" dirty="0">
                <a:solidFill>
                  <a:srgbClr val="0D0D0D"/>
                </a:solidFill>
                <a:effectLst/>
                <a:latin typeface="Gill Sans Light"/>
              </a:rPr>
              <a:t>Outcome:</a:t>
            </a:r>
            <a:r>
              <a:rPr lang="en-US" sz="2000" b="0" i="0" dirty="0">
                <a:solidFill>
                  <a:srgbClr val="0D0D0D"/>
                </a:solidFill>
                <a:effectLst/>
                <a:latin typeface="Gill Sans Light"/>
              </a:rPr>
              <a:t> The transparent and compelling financial presentation resonates with funders, who are impressed by CDO's financial management practices and the tangible results of its programs. As a result, CDO successfully secures the funding needed to expand its affordable housing program, enabling the organization to continue making a positive impact in the community.</a:t>
            </a: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Case Study #1 </a:t>
            </a:r>
          </a:p>
        </p:txBody>
      </p:sp>
    </p:spTree>
    <p:extLst>
      <p:ext uri="{BB962C8B-B14F-4D97-AF65-F5344CB8AC3E}">
        <p14:creationId xmlns:p14="http://schemas.microsoft.com/office/powerpoint/2010/main" val="86241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6"/>
            <a:ext cx="10515600" cy="3082277"/>
          </a:xfrm>
        </p:spPr>
        <p:txBody>
          <a:bodyPr>
            <a:noAutofit/>
          </a:bodyPr>
          <a:lstStyle/>
          <a:p>
            <a:pPr algn="l"/>
            <a:r>
              <a:rPr lang="en-US" sz="2000" b="0" i="1" dirty="0">
                <a:solidFill>
                  <a:srgbClr val="0D0D0D"/>
                </a:solidFill>
                <a:effectLst/>
                <a:latin typeface="Gill Sans Light"/>
              </a:rPr>
              <a:t>Background:</a:t>
            </a:r>
            <a:r>
              <a:rPr lang="en-US" sz="2000" b="0" i="0" dirty="0">
                <a:solidFill>
                  <a:srgbClr val="0D0D0D"/>
                </a:solidFill>
                <a:effectLst/>
                <a:latin typeface="Gill Sans Light"/>
              </a:rPr>
              <a:t> The Environmental Conservation Nonprofit (ECN) is dedicated to protecting and preserving natural habitats and biodiversity through conservation initiatives, advocacy campaigns, and educational outreach programs. ECN relies on a combination of grants, corporate sponsorships, and individual donations to support its work.</a:t>
            </a:r>
          </a:p>
          <a:p>
            <a:pPr algn="l"/>
            <a:r>
              <a:rPr lang="en-US" sz="2000" b="0" i="1" dirty="0">
                <a:solidFill>
                  <a:srgbClr val="0D0D0D"/>
                </a:solidFill>
                <a:effectLst/>
                <a:latin typeface="Gill Sans Light"/>
              </a:rPr>
              <a:t>Challenge:</a:t>
            </a:r>
            <a:r>
              <a:rPr lang="en-US" sz="2000" b="0" i="0" dirty="0">
                <a:solidFill>
                  <a:srgbClr val="0D0D0D"/>
                </a:solidFill>
                <a:effectLst/>
                <a:latin typeface="Gill Sans Light"/>
              </a:rPr>
              <a:t> ECN is facing increased pressure to demonstrate the effectiveness of its conservation efforts and attract new funding partnerships. To do so, the organization must effectively communicate its financial sustainability, programmatic impact, and commitment to environmental stewardship.</a:t>
            </a: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Case Study #2</a:t>
            </a:r>
          </a:p>
        </p:txBody>
      </p:sp>
    </p:spTree>
    <p:extLst>
      <p:ext uri="{BB962C8B-B14F-4D97-AF65-F5344CB8AC3E}">
        <p14:creationId xmlns:p14="http://schemas.microsoft.com/office/powerpoint/2010/main" val="2324360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1732410"/>
            <a:ext cx="10515600" cy="3082277"/>
          </a:xfrm>
        </p:spPr>
        <p:txBody>
          <a:bodyPr>
            <a:noAutofit/>
          </a:bodyPr>
          <a:lstStyle/>
          <a:p>
            <a:pPr algn="l"/>
            <a:r>
              <a:rPr lang="en-US" sz="2000" b="0" i="1" dirty="0">
                <a:solidFill>
                  <a:srgbClr val="0D0D0D"/>
                </a:solidFill>
                <a:effectLst/>
                <a:latin typeface="Gill Sans Light"/>
              </a:rPr>
              <a:t>Solution:</a:t>
            </a:r>
            <a:r>
              <a:rPr lang="en-US" sz="2000" b="0" i="0" dirty="0">
                <a:solidFill>
                  <a:srgbClr val="0D0D0D"/>
                </a:solidFill>
                <a:effectLst/>
                <a:latin typeface="Gill Sans Light"/>
              </a:rPr>
              <a:t> ECN prepares an annual report that integrates financial statements with narratives and visuals illustrating the organization's conservation achievements. The report highlights key financial metrics, such as fundraising efficiency and overhead ratio, to showcase ECN's financial efficiency and transparency.</a:t>
            </a:r>
          </a:p>
          <a:p>
            <a:pPr algn="l"/>
            <a:r>
              <a:rPr lang="en-US" sz="2000" b="0" i="0" dirty="0">
                <a:solidFill>
                  <a:srgbClr val="0D0D0D"/>
                </a:solidFill>
                <a:effectLst/>
                <a:latin typeface="Gill Sans Light"/>
              </a:rPr>
              <a:t>In addition to financial data, the report features success stories from conservation projects, photos of protected ecosystems, and testimonials from community members and partner organizations. ECN also includes a section on sustainability initiatives, detailing its efforts to minimize environmental impact through responsible resource management and green practices.</a:t>
            </a:r>
          </a:p>
          <a:p>
            <a:pPr algn="l"/>
            <a:r>
              <a:rPr lang="en-US" sz="2000" b="0" i="1" dirty="0">
                <a:solidFill>
                  <a:srgbClr val="0D0D0D"/>
                </a:solidFill>
                <a:effectLst/>
                <a:latin typeface="Gill Sans Light"/>
              </a:rPr>
              <a:t>Outcome:</a:t>
            </a:r>
            <a:r>
              <a:rPr lang="en-US" sz="2000" b="0" i="0" dirty="0">
                <a:solidFill>
                  <a:srgbClr val="0D0D0D"/>
                </a:solidFill>
                <a:effectLst/>
                <a:latin typeface="Gill Sans Light"/>
              </a:rPr>
              <a:t> The annual report serves as a powerful communication tool, capturing the attention of funders, donors, and other stakeholders. ECN's transparent and impactful presentation of financial and programmatic information inspires confidence and trust among funders, leading to increased support for its conservation efforts. The organization is able to secure new funding partnerships and expand its reach, furthering its mission of environmental conservation and stewardship.</a:t>
            </a: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Case Study #2</a:t>
            </a:r>
          </a:p>
        </p:txBody>
      </p:sp>
    </p:spTree>
    <p:extLst>
      <p:ext uri="{BB962C8B-B14F-4D97-AF65-F5344CB8AC3E}">
        <p14:creationId xmlns:p14="http://schemas.microsoft.com/office/powerpoint/2010/main" val="278398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5EFF1-9C4B-49F1-853F-BC1ACB3A6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p:txBody>
          <a:bodyPr>
            <a:normAutofit/>
          </a:bodyPr>
          <a:lstStyle/>
          <a:p>
            <a:r>
              <a:rPr lang="en-US" sz="4000" dirty="0">
                <a:latin typeface="Gill Sans Light" pitchFamily="50" charset="0"/>
              </a:rPr>
              <a:t>Top accounting tips</a:t>
            </a:r>
          </a:p>
        </p:txBody>
      </p:sp>
      <p:sp>
        <p:nvSpPr>
          <p:cNvPr id="8" name="Content Placeholder 7"/>
          <p:cNvSpPr>
            <a:spLocks noGrp="1"/>
          </p:cNvSpPr>
          <p:nvPr>
            <p:ph idx="1"/>
          </p:nvPr>
        </p:nvSpPr>
        <p:spPr>
          <a:xfrm>
            <a:off x="838200" y="1784985"/>
            <a:ext cx="10515600" cy="4351338"/>
          </a:xfrm>
        </p:spPr>
        <p:txBody>
          <a:bodyPr/>
          <a:lstStyle/>
          <a:p>
            <a:r>
              <a:rPr lang="en-US" dirty="0">
                <a:latin typeface="Gill Sans Light" pitchFamily="50" charset="0"/>
              </a:rPr>
              <a:t>Avoid mixing personal with business </a:t>
            </a:r>
          </a:p>
          <a:p>
            <a:r>
              <a:rPr lang="en-US" dirty="0">
                <a:latin typeface="Gill Sans Light" pitchFamily="50" charset="0"/>
              </a:rPr>
              <a:t>Regularly reconcile bank and credit card accounts</a:t>
            </a:r>
          </a:p>
          <a:p>
            <a:r>
              <a:rPr lang="en-US" dirty="0">
                <a:latin typeface="Gill Sans Light" pitchFamily="50" charset="0"/>
              </a:rPr>
              <a:t>Understand how to correctly record transactions</a:t>
            </a:r>
          </a:p>
          <a:p>
            <a:r>
              <a:rPr lang="en-US" dirty="0">
                <a:latin typeface="Gill Sans Light" pitchFamily="50" charset="0"/>
              </a:rPr>
              <a:t>Know and understand your payroll tax liability obligations and deadlines</a:t>
            </a:r>
          </a:p>
          <a:p>
            <a:r>
              <a:rPr lang="en-US" dirty="0">
                <a:latin typeface="Gill Sans Light" pitchFamily="50" charset="0"/>
              </a:rPr>
              <a:t>Regularly review and understand your financial position</a:t>
            </a:r>
          </a:p>
          <a:p>
            <a:r>
              <a:rPr lang="en-US" dirty="0">
                <a:latin typeface="Gill Sans Light" pitchFamily="50" charset="0"/>
              </a:rPr>
              <a:t>Develop an allocation plan for expenses and regularly review and update the Plan as the Organization grows</a:t>
            </a:r>
          </a:p>
          <a:p>
            <a:r>
              <a:rPr lang="en-US" dirty="0">
                <a:latin typeface="Gill Sans Light" pitchFamily="50" charset="0"/>
              </a:rPr>
              <a:t>Consult with a professional </a:t>
            </a:r>
          </a:p>
          <a:p>
            <a:pPr marL="0" indent="0">
              <a:buNone/>
            </a:pPr>
            <a:endParaRPr lang="en-US" dirty="0">
              <a:latin typeface="Gill Sans Light" pitchFamily="50" charset="0"/>
            </a:endParaRPr>
          </a:p>
          <a:p>
            <a:endParaRPr lang="en-US" dirty="0">
              <a:latin typeface="Gill Sans Light" pitchFamily="50" charset="0"/>
            </a:endParaRPr>
          </a:p>
        </p:txBody>
      </p:sp>
    </p:spTree>
    <p:extLst>
      <p:ext uri="{BB962C8B-B14F-4D97-AF65-F5344CB8AC3E}">
        <p14:creationId xmlns:p14="http://schemas.microsoft.com/office/powerpoint/2010/main" val="369722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p:txBody>
          <a:bodyPr>
            <a:normAutofit/>
          </a:bodyPr>
          <a:lstStyle/>
          <a:p>
            <a:r>
              <a:rPr lang="en-US" sz="4000" dirty="0">
                <a:latin typeface="Gill Sans Light" pitchFamily="50" charset="0"/>
              </a:rPr>
              <a:t>Takeaways</a:t>
            </a:r>
          </a:p>
        </p:txBody>
      </p:sp>
      <p:sp>
        <p:nvSpPr>
          <p:cNvPr id="8" name="Content Placeholder 7"/>
          <p:cNvSpPr>
            <a:spLocks noGrp="1"/>
          </p:cNvSpPr>
          <p:nvPr>
            <p:ph idx="1"/>
          </p:nvPr>
        </p:nvSpPr>
        <p:spPr>
          <a:xfrm>
            <a:off x="838200" y="1825625"/>
            <a:ext cx="10515600" cy="3198862"/>
          </a:xfrm>
        </p:spPr>
        <p:txBody>
          <a:bodyPr>
            <a:normAutofit lnSpcReduction="10000"/>
          </a:bodyPr>
          <a:lstStyle/>
          <a:p>
            <a:r>
              <a:rPr lang="en-US" dirty="0">
                <a:latin typeface="Gill Sans Light" pitchFamily="50" charset="0"/>
              </a:rPr>
              <a:t>Keep accounting records up to date.</a:t>
            </a:r>
          </a:p>
          <a:p>
            <a:r>
              <a:rPr lang="en-US" dirty="0">
                <a:latin typeface="Gill Sans Light" pitchFamily="50" charset="0"/>
              </a:rPr>
              <a:t>Know how transactions effect each statement.</a:t>
            </a:r>
          </a:p>
          <a:p>
            <a:r>
              <a:rPr lang="en-US" dirty="0">
                <a:latin typeface="Gill Sans Light" pitchFamily="50" charset="0"/>
              </a:rPr>
              <a:t>Understand what your statement of financial position and statement of activities are reflecting for your Organization.</a:t>
            </a:r>
          </a:p>
          <a:p>
            <a:r>
              <a:rPr lang="en-US" dirty="0">
                <a:latin typeface="Gill Sans Light" pitchFamily="50" charset="0"/>
              </a:rPr>
              <a:t>Review statement of financial position and statement of activities regularly and provide up to date data for your Board.</a:t>
            </a:r>
          </a:p>
          <a:p>
            <a:r>
              <a:rPr lang="en-US" dirty="0">
                <a:latin typeface="Gill Sans Light" pitchFamily="50" charset="0"/>
              </a:rPr>
              <a:t> Determine key performance indicators for your industry or business</a:t>
            </a:r>
          </a:p>
          <a:p>
            <a:endParaRPr lang="en-US" dirty="0">
              <a:latin typeface="Gill Sans Light" pitchFamily="50" charset="0"/>
            </a:endParaRPr>
          </a:p>
          <a:p>
            <a:endParaRPr lang="en-US" dirty="0">
              <a:latin typeface="Gill Sans Light" pitchFamily="50" charset="0"/>
            </a:endParaRPr>
          </a:p>
          <a:p>
            <a:pPr marL="914400" lvl="2" indent="0">
              <a:buNone/>
            </a:pPr>
            <a:endParaRPr lang="en-US" dirty="0">
              <a:latin typeface="Gill Sans Light" pitchFamily="50" charset="0"/>
            </a:endParaRPr>
          </a:p>
        </p:txBody>
      </p:sp>
    </p:spTree>
    <p:extLst>
      <p:ext uri="{BB962C8B-B14F-4D97-AF65-F5344CB8AC3E}">
        <p14:creationId xmlns:p14="http://schemas.microsoft.com/office/powerpoint/2010/main" val="397334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33E26-E956-4263-A393-876AEC06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7" name="Title 6"/>
          <p:cNvSpPr>
            <a:spLocks noGrp="1"/>
          </p:cNvSpPr>
          <p:nvPr>
            <p:ph type="title"/>
          </p:nvPr>
        </p:nvSpPr>
        <p:spPr/>
        <p:txBody>
          <a:bodyPr/>
          <a:lstStyle/>
          <a:p>
            <a:r>
              <a:rPr lang="en-US" sz="4000" dirty="0">
                <a:latin typeface="Gill Sans Light" pitchFamily="50" charset="0"/>
              </a:rPr>
              <a:t>Questions</a:t>
            </a:r>
            <a:r>
              <a:rPr lang="en-US" dirty="0">
                <a:latin typeface="Gill Sans Light" pitchFamily="50" charset="0"/>
              </a:rPr>
              <a:t>?</a:t>
            </a:r>
          </a:p>
        </p:txBody>
      </p:sp>
      <p:sp>
        <p:nvSpPr>
          <p:cNvPr id="8" name="Content Placeholder 7"/>
          <p:cNvSpPr>
            <a:spLocks noGrp="1"/>
          </p:cNvSpPr>
          <p:nvPr>
            <p:ph idx="1"/>
          </p:nvPr>
        </p:nvSpPr>
        <p:spPr>
          <a:xfrm>
            <a:off x="838200" y="1825625"/>
            <a:ext cx="10515600" cy="3198862"/>
          </a:xfrm>
        </p:spPr>
        <p:txBody>
          <a:bodyPr>
            <a:normAutofit/>
          </a:bodyPr>
          <a:lstStyle/>
          <a:p>
            <a:pPr marL="0" indent="0" algn="ctr">
              <a:buNone/>
            </a:pPr>
            <a:endParaRPr lang="en-US" dirty="0">
              <a:latin typeface="Gill Sans Light" pitchFamily="50" charset="0"/>
            </a:endParaRPr>
          </a:p>
          <a:p>
            <a:pPr marL="0" indent="0" algn="ctr">
              <a:buNone/>
            </a:pPr>
            <a:r>
              <a:rPr lang="en-US" dirty="0">
                <a:latin typeface="Gill Sans Light" pitchFamily="50" charset="0"/>
              </a:rPr>
              <a:t>Contact information:</a:t>
            </a:r>
          </a:p>
          <a:p>
            <a:pPr marL="0" indent="0" algn="ctr">
              <a:buNone/>
            </a:pPr>
            <a:r>
              <a:rPr lang="en-US" dirty="0">
                <a:latin typeface="Gill Sans Light" pitchFamily="50" charset="0"/>
              </a:rPr>
              <a:t>Michelle Bennett</a:t>
            </a:r>
          </a:p>
          <a:p>
            <a:pPr marL="0" indent="0" algn="ctr">
              <a:buNone/>
            </a:pPr>
            <a:r>
              <a:rPr lang="en-US" dirty="0">
                <a:latin typeface="Gill Sans Light" pitchFamily="50" charset="0"/>
                <a:hlinkClick r:id="rId3"/>
              </a:rPr>
              <a:t>mbennett@smecpa.com</a:t>
            </a:r>
            <a:endParaRPr lang="en-US" dirty="0">
              <a:latin typeface="Gill Sans Light" pitchFamily="50" charset="0"/>
            </a:endParaRPr>
          </a:p>
          <a:p>
            <a:pPr marL="0" indent="0" algn="ctr">
              <a:buNone/>
            </a:pPr>
            <a:r>
              <a:rPr lang="en-US" dirty="0">
                <a:latin typeface="Gill Sans Light" pitchFamily="50" charset="0"/>
              </a:rPr>
              <a:t>706-722-5337</a:t>
            </a:r>
          </a:p>
          <a:p>
            <a:endParaRPr lang="en-US" dirty="0">
              <a:latin typeface="Gill Sans Light" pitchFamily="50" charset="0"/>
            </a:endParaRPr>
          </a:p>
          <a:p>
            <a:pPr marL="914400" lvl="2" indent="0">
              <a:buNone/>
            </a:pPr>
            <a:endParaRPr lang="en-US" dirty="0">
              <a:latin typeface="Gill Sans Light" pitchFamily="50" charset="0"/>
            </a:endParaRPr>
          </a:p>
        </p:txBody>
      </p:sp>
    </p:spTree>
    <p:extLst>
      <p:ext uri="{BB962C8B-B14F-4D97-AF65-F5344CB8AC3E}">
        <p14:creationId xmlns:p14="http://schemas.microsoft.com/office/powerpoint/2010/main" val="379098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2580917"/>
            <a:ext cx="10515600" cy="1484696"/>
          </a:xfrm>
        </p:spPr>
        <p:txBody>
          <a:bodyPr>
            <a:normAutofit/>
          </a:bodyPr>
          <a:lstStyle/>
          <a:p>
            <a:pPr algn="ctr"/>
            <a:r>
              <a:rPr lang="en-US" sz="4000" dirty="0">
                <a:latin typeface="Gill Sans Light" pitchFamily="50" charset="0"/>
              </a:rPr>
              <a:t>Understanding Nonprofit </a:t>
            </a:r>
            <a:br>
              <a:rPr lang="en-US" sz="4000" dirty="0">
                <a:latin typeface="Gill Sans Light" pitchFamily="50" charset="0"/>
              </a:rPr>
            </a:br>
            <a:r>
              <a:rPr lang="en-US" sz="4000" dirty="0">
                <a:latin typeface="Gill Sans Light" pitchFamily="50" charset="0"/>
              </a:rPr>
              <a:t>Financial Statements </a:t>
            </a:r>
          </a:p>
        </p:txBody>
      </p:sp>
    </p:spTree>
    <p:extLst>
      <p:ext uri="{BB962C8B-B14F-4D97-AF65-F5344CB8AC3E}">
        <p14:creationId xmlns:p14="http://schemas.microsoft.com/office/powerpoint/2010/main" val="90471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1433004" y="1825338"/>
            <a:ext cx="9504285" cy="3207324"/>
          </a:xfrm>
        </p:spPr>
        <p:txBody>
          <a:bodyPr>
            <a:noAutofit/>
          </a:bodyPr>
          <a:lstStyle/>
          <a:p>
            <a:pPr algn="ctr"/>
            <a:r>
              <a:rPr lang="en-US" sz="3000" b="0" i="0" dirty="0">
                <a:solidFill>
                  <a:srgbClr val="0D0D0D"/>
                </a:solidFill>
                <a:effectLst/>
                <a:latin typeface="Gill Sans Light"/>
              </a:rPr>
              <a:t>Understanding these financial statements enables nonprofit professionals to assess the organization's financial health, identify trends, make informed decisions, and communicate effectively with stakeholders. It's essential to analyze these statements comprehensively and in conjunction with one another to gain a holistic understanding of the organization's financial position and performance.</a:t>
            </a:r>
            <a:endParaRPr lang="en-US" sz="3000" dirty="0">
              <a:latin typeface="Gill Sans Light"/>
            </a:endParaRPr>
          </a:p>
        </p:txBody>
      </p:sp>
    </p:spTree>
    <p:extLst>
      <p:ext uri="{BB962C8B-B14F-4D97-AF65-F5344CB8AC3E}">
        <p14:creationId xmlns:p14="http://schemas.microsoft.com/office/powerpoint/2010/main" val="383553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85000" lnSpcReduction="20000"/>
          </a:bodyPr>
          <a:lstStyle/>
          <a:p>
            <a:pPr algn="l">
              <a:buFont typeface="Arial" panose="020B0604020202020204" pitchFamily="34" charset="0"/>
              <a:buChar char="•"/>
            </a:pPr>
            <a:r>
              <a:rPr lang="en-US" b="0" i="0" dirty="0">
                <a:solidFill>
                  <a:srgbClr val="0D0D0D"/>
                </a:solidFill>
                <a:effectLst/>
                <a:latin typeface="Gill Sans Light"/>
              </a:rPr>
              <a:t>This statement provides a snapshot of the organization's financial position at a specific point in time, typically at the end of the fiscal year.</a:t>
            </a:r>
          </a:p>
          <a:p>
            <a:pPr algn="l">
              <a:buFont typeface="Arial" panose="020B0604020202020204" pitchFamily="34" charset="0"/>
              <a:buChar char="•"/>
            </a:pPr>
            <a:r>
              <a:rPr lang="en-US" b="0" i="0" dirty="0">
                <a:solidFill>
                  <a:srgbClr val="0D0D0D"/>
                </a:solidFill>
                <a:effectLst/>
                <a:latin typeface="Gill Sans Light"/>
              </a:rPr>
              <a:t>It presents assets, liabilities, and net assets (or fund balances), giving stakeholders insight into the organization's resources and obligations.</a:t>
            </a:r>
          </a:p>
          <a:p>
            <a:pPr algn="l">
              <a:buFont typeface="Arial" panose="020B0604020202020204" pitchFamily="34" charset="0"/>
              <a:buChar char="•"/>
            </a:pPr>
            <a:r>
              <a:rPr lang="en-US" b="0" i="0" dirty="0">
                <a:solidFill>
                  <a:srgbClr val="0D0D0D"/>
                </a:solidFill>
                <a:effectLst/>
                <a:latin typeface="Gill Sans Light"/>
              </a:rPr>
              <a:t>Assets include cash, investments, accounts receivable, and property, while liabilities encompass accounts payable, loans, and other debts.</a:t>
            </a:r>
          </a:p>
          <a:p>
            <a:pPr algn="l">
              <a:buFont typeface="Arial" panose="020B0604020202020204" pitchFamily="34" charset="0"/>
              <a:buChar char="•"/>
            </a:pPr>
            <a:r>
              <a:rPr lang="en-US" b="0" i="0" dirty="0">
                <a:solidFill>
                  <a:srgbClr val="0D0D0D"/>
                </a:solidFill>
                <a:effectLst/>
                <a:latin typeface="Gill Sans Light"/>
              </a:rPr>
              <a:t>Net assets represent the organization's equity or ownership interest and are categorized into without donor restrictions (previously unrestricted) and with donor restrictions (previously temporarily restricted, and permanently restricted funds) based on donor restrictions.</a:t>
            </a:r>
          </a:p>
          <a:p>
            <a:pPr marL="457200" lvl="1" indent="0">
              <a:buNone/>
            </a:pP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Statement of Financial Position, </a:t>
            </a:r>
            <a:br>
              <a:rPr lang="en-US" sz="4000" dirty="0">
                <a:latin typeface="Gill Sans Light" pitchFamily="50" charset="0"/>
              </a:rPr>
            </a:br>
            <a:r>
              <a:rPr lang="en-US" sz="4000" dirty="0">
                <a:latin typeface="Gill Sans Light" pitchFamily="50" charset="0"/>
              </a:rPr>
              <a:t>The Balance Sheet  </a:t>
            </a:r>
          </a:p>
        </p:txBody>
      </p:sp>
    </p:spTree>
    <p:extLst>
      <p:ext uri="{BB962C8B-B14F-4D97-AF65-F5344CB8AC3E}">
        <p14:creationId xmlns:p14="http://schemas.microsoft.com/office/powerpoint/2010/main" val="369318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94F4F-E72E-4D4C-B735-BAEBA22D9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29"/>
            <a:ext cx="12192000" cy="6773334"/>
          </a:xfrm>
          <a:prstGeom prst="rect">
            <a:avLst/>
          </a:prstGeom>
        </p:spPr>
      </p:pic>
      <p:sp>
        <p:nvSpPr>
          <p:cNvPr id="2" name="Title 1"/>
          <p:cNvSpPr>
            <a:spLocks noGrp="1"/>
          </p:cNvSpPr>
          <p:nvPr>
            <p:ph type="title"/>
          </p:nvPr>
        </p:nvSpPr>
        <p:spPr>
          <a:xfrm>
            <a:off x="291445" y="248508"/>
            <a:ext cx="10515600" cy="1325563"/>
          </a:xfrm>
        </p:spPr>
        <p:txBody>
          <a:bodyPr>
            <a:normAutofit/>
          </a:bodyPr>
          <a:lstStyle/>
          <a:p>
            <a:r>
              <a:rPr lang="en-US" sz="3200" dirty="0">
                <a:latin typeface="Gill Sans Light" pitchFamily="50" charset="0"/>
              </a:rPr>
              <a:t>Statement of Financial</a:t>
            </a:r>
            <a:br>
              <a:rPr lang="en-US" sz="3200" dirty="0">
                <a:latin typeface="Gill Sans Light" pitchFamily="50" charset="0"/>
              </a:rPr>
            </a:br>
            <a:r>
              <a:rPr lang="en-US" sz="3200" dirty="0">
                <a:latin typeface="Gill Sans Light" pitchFamily="50" charset="0"/>
              </a:rPr>
              <a:t>Position</a:t>
            </a:r>
          </a:p>
        </p:txBody>
      </p:sp>
      <p:sp>
        <p:nvSpPr>
          <p:cNvPr id="3" name="Content Placeholder 2"/>
          <p:cNvSpPr>
            <a:spLocks noGrp="1"/>
          </p:cNvSpPr>
          <p:nvPr>
            <p:ph idx="1"/>
          </p:nvPr>
        </p:nvSpPr>
        <p:spPr/>
        <p:txBody>
          <a:bodyPr>
            <a:normAutofit/>
          </a:bodyPr>
          <a:lstStyle/>
          <a:p>
            <a:pPr marL="457200" lvl="1" indent="0">
              <a:buNone/>
            </a:pPr>
            <a:r>
              <a:rPr lang="en-US" dirty="0">
                <a:latin typeface="Gill Sans Light" pitchFamily="50" charset="0"/>
              </a:rPr>
              <a:t> </a:t>
            </a:r>
          </a:p>
        </p:txBody>
      </p:sp>
      <p:sp>
        <p:nvSpPr>
          <p:cNvPr id="7" name="Content Placeholder 2">
            <a:extLst>
              <a:ext uri="{FF2B5EF4-FFF2-40B4-BE49-F238E27FC236}">
                <a16:creationId xmlns:a16="http://schemas.microsoft.com/office/drawing/2014/main" id="{A8939286-66E5-4366-AEA2-95A1CF1FD29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Gill Sans Light" pitchFamily="50" charset="0"/>
              </a:rPr>
              <a:t>Elements</a:t>
            </a:r>
          </a:p>
          <a:p>
            <a:pPr lvl="1"/>
            <a:r>
              <a:rPr lang="en-US" dirty="0">
                <a:latin typeface="Gill Sans Light" pitchFamily="50" charset="0"/>
              </a:rPr>
              <a:t>Assets</a:t>
            </a:r>
          </a:p>
          <a:p>
            <a:pPr lvl="1"/>
            <a:r>
              <a:rPr lang="en-US" dirty="0">
                <a:latin typeface="Gill Sans Light" pitchFamily="50" charset="0"/>
              </a:rPr>
              <a:t>Liabilities </a:t>
            </a:r>
          </a:p>
          <a:p>
            <a:pPr lvl="1"/>
            <a:r>
              <a:rPr lang="en-US" dirty="0">
                <a:latin typeface="Gill Sans Light" pitchFamily="50" charset="0"/>
              </a:rPr>
              <a:t>Net Assets</a:t>
            </a:r>
          </a:p>
          <a:p>
            <a:pPr marL="457200" lvl="1" indent="0">
              <a:buFont typeface="Arial" panose="020B0604020202020204" pitchFamily="34" charset="0"/>
              <a:buNone/>
            </a:pPr>
            <a:r>
              <a:rPr lang="en-US" dirty="0">
                <a:latin typeface="Gill Sans Light" pitchFamily="50" charset="0"/>
              </a:rPr>
              <a:t> </a:t>
            </a:r>
          </a:p>
        </p:txBody>
      </p:sp>
      <p:pic>
        <p:nvPicPr>
          <p:cNvPr id="14" name="Picture 13">
            <a:extLst>
              <a:ext uri="{FF2B5EF4-FFF2-40B4-BE49-F238E27FC236}">
                <a16:creationId xmlns:a16="http://schemas.microsoft.com/office/drawing/2014/main" id="{CC84DEA3-2245-47EA-E830-AEA5069CA4A5}"/>
              </a:ext>
            </a:extLst>
          </p:cNvPr>
          <p:cNvPicPr>
            <a:picLocks noChangeAspect="1"/>
          </p:cNvPicPr>
          <p:nvPr/>
        </p:nvPicPr>
        <p:blipFill>
          <a:blip r:embed="rId3"/>
          <a:stretch>
            <a:fillRect/>
          </a:stretch>
        </p:blipFill>
        <p:spPr>
          <a:xfrm>
            <a:off x="3975236" y="406143"/>
            <a:ext cx="6724650" cy="5642201"/>
          </a:xfrm>
          <a:prstGeom prst="rect">
            <a:avLst/>
          </a:prstGeom>
        </p:spPr>
      </p:pic>
      <p:cxnSp>
        <p:nvCxnSpPr>
          <p:cNvPr id="12" name="Straight Arrow Connector 11">
            <a:extLst>
              <a:ext uri="{FF2B5EF4-FFF2-40B4-BE49-F238E27FC236}">
                <a16:creationId xmlns:a16="http://schemas.microsoft.com/office/drawing/2014/main" id="{A7C37AD0-F7E7-4EB1-9A28-B116D5740E73}"/>
              </a:ext>
            </a:extLst>
          </p:cNvPr>
          <p:cNvCxnSpPr>
            <a:cxnSpLocks/>
          </p:cNvCxnSpPr>
          <p:nvPr/>
        </p:nvCxnSpPr>
        <p:spPr>
          <a:xfrm flipV="1">
            <a:off x="2560086" y="2180530"/>
            <a:ext cx="1631757" cy="411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AFEC3D-9804-4403-8AE0-C88A22439856}"/>
              </a:ext>
            </a:extLst>
          </p:cNvPr>
          <p:cNvCxnSpPr>
            <a:cxnSpLocks/>
          </p:cNvCxnSpPr>
          <p:nvPr/>
        </p:nvCxnSpPr>
        <p:spPr>
          <a:xfrm>
            <a:off x="2858610" y="3053918"/>
            <a:ext cx="1333233" cy="346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2B608F-403E-4B37-AF86-F0EB358BF94C}"/>
              </a:ext>
            </a:extLst>
          </p:cNvPr>
          <p:cNvCxnSpPr>
            <a:cxnSpLocks/>
          </p:cNvCxnSpPr>
          <p:nvPr/>
        </p:nvCxnSpPr>
        <p:spPr>
          <a:xfrm>
            <a:off x="2762054" y="3552971"/>
            <a:ext cx="1534658" cy="978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702B5-21FA-45F6-AD6D-BF2C2118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3" name="Content Placeholder 2">
            <a:extLst>
              <a:ext uri="{FF2B5EF4-FFF2-40B4-BE49-F238E27FC236}">
                <a16:creationId xmlns:a16="http://schemas.microsoft.com/office/drawing/2014/main" id="{C1F7CF13-963C-A165-4249-6CD46F432192}"/>
              </a:ext>
            </a:extLst>
          </p:cNvPr>
          <p:cNvSpPr>
            <a:spLocks noGrp="1"/>
          </p:cNvSpPr>
          <p:nvPr>
            <p:ph idx="1"/>
          </p:nvPr>
        </p:nvSpPr>
        <p:spPr>
          <a:xfrm>
            <a:off x="838200" y="2282825"/>
            <a:ext cx="10515600" cy="3082277"/>
          </a:xfrm>
        </p:spPr>
        <p:txBody>
          <a:bodyPr>
            <a:normAutofit fontScale="92500" lnSpcReduction="20000"/>
          </a:bodyPr>
          <a:lstStyle/>
          <a:p>
            <a:pPr algn="l">
              <a:buFont typeface="Arial" panose="020B0604020202020204" pitchFamily="34" charset="0"/>
              <a:buChar char="•"/>
            </a:pPr>
            <a:r>
              <a:rPr lang="en-US" b="0" i="0" dirty="0">
                <a:solidFill>
                  <a:srgbClr val="0D0D0D"/>
                </a:solidFill>
                <a:effectLst/>
                <a:latin typeface="Gill Sans Light"/>
              </a:rPr>
              <a:t>The statement of activities, akin to the income statement in for-profit entities, summarizes the organization's revenues and expenses over a specific period, typically the fiscal year.</a:t>
            </a:r>
          </a:p>
          <a:p>
            <a:pPr algn="l">
              <a:buFont typeface="Arial" panose="020B0604020202020204" pitchFamily="34" charset="0"/>
              <a:buChar char="•"/>
            </a:pPr>
            <a:r>
              <a:rPr lang="en-US" b="0" i="0" dirty="0">
                <a:solidFill>
                  <a:srgbClr val="0D0D0D"/>
                </a:solidFill>
                <a:effectLst/>
                <a:latin typeface="Gill Sans Light"/>
              </a:rPr>
              <a:t>It showcases the sources of revenue, such as donations, grants, program fees, and investment income, as well as the costs incurred in fulfilling the organization's mission.</a:t>
            </a:r>
          </a:p>
          <a:p>
            <a:pPr algn="l">
              <a:buFont typeface="Arial" panose="020B0604020202020204" pitchFamily="34" charset="0"/>
              <a:buChar char="•"/>
            </a:pPr>
            <a:r>
              <a:rPr lang="en-US" b="0" i="0" dirty="0">
                <a:solidFill>
                  <a:srgbClr val="0D0D0D"/>
                </a:solidFill>
                <a:effectLst/>
                <a:latin typeface="Gill Sans Light"/>
              </a:rPr>
              <a:t>The statement helps stakeholders understand the organization's financial performance, including whether it operated at a surplus (revenues exceeding expenses) or a deficit (expenses surpassing revenues).</a:t>
            </a:r>
          </a:p>
          <a:p>
            <a:pPr marL="457200" lvl="1" indent="0">
              <a:buNone/>
            </a:pPr>
            <a:endParaRPr lang="en-US" dirty="0">
              <a:latin typeface="Gill Sans Light"/>
            </a:endParaRPr>
          </a:p>
        </p:txBody>
      </p:sp>
      <p:sp>
        <p:nvSpPr>
          <p:cNvPr id="4" name="Title 3">
            <a:extLst>
              <a:ext uri="{FF2B5EF4-FFF2-40B4-BE49-F238E27FC236}">
                <a16:creationId xmlns:a16="http://schemas.microsoft.com/office/drawing/2014/main" id="{7FF1A4DB-6AF6-14CF-054C-76ABE2C318AF}"/>
              </a:ext>
            </a:extLst>
          </p:cNvPr>
          <p:cNvSpPr>
            <a:spLocks noGrp="1"/>
          </p:cNvSpPr>
          <p:nvPr>
            <p:ph type="title"/>
          </p:nvPr>
        </p:nvSpPr>
        <p:spPr>
          <a:xfrm>
            <a:off x="838200" y="441398"/>
            <a:ext cx="10515600" cy="1484696"/>
          </a:xfrm>
        </p:spPr>
        <p:txBody>
          <a:bodyPr>
            <a:normAutofit/>
          </a:bodyPr>
          <a:lstStyle/>
          <a:p>
            <a:pPr algn="ctr"/>
            <a:r>
              <a:rPr lang="en-US" sz="4000" dirty="0">
                <a:latin typeface="Gill Sans Light" pitchFamily="50" charset="0"/>
              </a:rPr>
              <a:t>Statement of Activities, </a:t>
            </a:r>
            <a:br>
              <a:rPr lang="en-US" sz="4000" dirty="0">
                <a:latin typeface="Gill Sans Light" pitchFamily="50" charset="0"/>
              </a:rPr>
            </a:br>
            <a:r>
              <a:rPr lang="en-US" sz="4000" dirty="0">
                <a:latin typeface="Gill Sans Light" pitchFamily="50" charset="0"/>
              </a:rPr>
              <a:t>The Income Statement</a:t>
            </a:r>
          </a:p>
        </p:txBody>
      </p:sp>
    </p:spTree>
    <p:extLst>
      <p:ext uri="{BB962C8B-B14F-4D97-AF65-F5344CB8AC3E}">
        <p14:creationId xmlns:p14="http://schemas.microsoft.com/office/powerpoint/2010/main" val="8411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B94F4F-E72E-4D4C-B735-BAEBA22D9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66"/>
            <a:ext cx="12192000" cy="6773334"/>
          </a:xfrm>
          <a:prstGeom prst="rect">
            <a:avLst/>
          </a:prstGeom>
        </p:spPr>
      </p:pic>
      <p:sp>
        <p:nvSpPr>
          <p:cNvPr id="2" name="Title 1"/>
          <p:cNvSpPr>
            <a:spLocks noGrp="1"/>
          </p:cNvSpPr>
          <p:nvPr>
            <p:ph type="title"/>
          </p:nvPr>
        </p:nvSpPr>
        <p:spPr/>
        <p:txBody>
          <a:bodyPr>
            <a:normAutofit/>
          </a:bodyPr>
          <a:lstStyle/>
          <a:p>
            <a:r>
              <a:rPr lang="en-US" sz="4000" dirty="0">
                <a:latin typeface="Gill Sans Light" pitchFamily="50" charset="0"/>
              </a:rPr>
              <a:t>Statement of Activities</a:t>
            </a:r>
          </a:p>
        </p:txBody>
      </p:sp>
      <p:sp>
        <p:nvSpPr>
          <p:cNvPr id="10" name="Content Placeholder 9">
            <a:extLst>
              <a:ext uri="{FF2B5EF4-FFF2-40B4-BE49-F238E27FC236}">
                <a16:creationId xmlns:a16="http://schemas.microsoft.com/office/drawing/2014/main" id="{5B34AF22-25CE-4B4A-ACAA-3E51AD53F8DA}"/>
              </a:ext>
            </a:extLst>
          </p:cNvPr>
          <p:cNvSpPr>
            <a:spLocks noGrp="1"/>
          </p:cNvSpPr>
          <p:nvPr>
            <p:ph idx="1"/>
          </p:nvPr>
        </p:nvSpPr>
        <p:spPr/>
        <p:txBody>
          <a:bodyPr/>
          <a:lstStyle/>
          <a:p>
            <a:r>
              <a:rPr lang="en-US" dirty="0">
                <a:latin typeface="Gill Sans Light"/>
              </a:rPr>
              <a:t>Revenue</a:t>
            </a:r>
          </a:p>
          <a:p>
            <a:r>
              <a:rPr lang="en-US" dirty="0">
                <a:latin typeface="Gill Sans Light"/>
              </a:rPr>
              <a:t>Expenses</a:t>
            </a:r>
          </a:p>
          <a:p>
            <a:r>
              <a:rPr lang="en-US" dirty="0">
                <a:latin typeface="Gill Sans Light"/>
              </a:rPr>
              <a:t>Gains and losses</a:t>
            </a:r>
          </a:p>
          <a:p>
            <a:pPr marL="0" indent="0">
              <a:buNone/>
            </a:pPr>
            <a:endParaRPr lang="en-US" dirty="0">
              <a:latin typeface="Gill Sans Light"/>
            </a:endParaRPr>
          </a:p>
          <a:p>
            <a:r>
              <a:rPr lang="en-US" dirty="0">
                <a:latin typeface="Gill Sans Light"/>
              </a:rPr>
              <a:t>Changes in net assets</a:t>
            </a:r>
          </a:p>
        </p:txBody>
      </p:sp>
      <p:pic>
        <p:nvPicPr>
          <p:cNvPr id="4" name="Picture 3">
            <a:extLst>
              <a:ext uri="{FF2B5EF4-FFF2-40B4-BE49-F238E27FC236}">
                <a16:creationId xmlns:a16="http://schemas.microsoft.com/office/drawing/2014/main" id="{49D1F4D1-20C1-71EE-EC31-68802B660236}"/>
              </a:ext>
            </a:extLst>
          </p:cNvPr>
          <p:cNvPicPr>
            <a:picLocks noChangeAspect="1"/>
          </p:cNvPicPr>
          <p:nvPr/>
        </p:nvPicPr>
        <p:blipFill>
          <a:blip r:embed="rId3"/>
          <a:stretch>
            <a:fillRect/>
          </a:stretch>
        </p:blipFill>
        <p:spPr>
          <a:xfrm>
            <a:off x="6046504" y="231094"/>
            <a:ext cx="4697271" cy="5945869"/>
          </a:xfrm>
          <a:prstGeom prst="rect">
            <a:avLst/>
          </a:prstGeom>
        </p:spPr>
      </p:pic>
      <p:cxnSp>
        <p:nvCxnSpPr>
          <p:cNvPr id="26" name="Straight Arrow Connector 25">
            <a:extLst>
              <a:ext uri="{FF2B5EF4-FFF2-40B4-BE49-F238E27FC236}">
                <a16:creationId xmlns:a16="http://schemas.microsoft.com/office/drawing/2014/main" id="{8FB23ED8-F9D7-4131-90BD-EA78F2E2A90A}"/>
              </a:ext>
            </a:extLst>
          </p:cNvPr>
          <p:cNvCxnSpPr>
            <a:cxnSpLocks/>
          </p:cNvCxnSpPr>
          <p:nvPr/>
        </p:nvCxnSpPr>
        <p:spPr>
          <a:xfrm flipV="1">
            <a:off x="2539014" y="1690688"/>
            <a:ext cx="3164202" cy="37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8BB27E7-ACAE-44C8-A39E-0C5E63B00847}"/>
              </a:ext>
            </a:extLst>
          </p:cNvPr>
          <p:cNvCxnSpPr>
            <a:cxnSpLocks/>
            <a:endCxn id="4" idx="1"/>
          </p:cNvCxnSpPr>
          <p:nvPr/>
        </p:nvCxnSpPr>
        <p:spPr>
          <a:xfrm>
            <a:off x="2806887" y="2595397"/>
            <a:ext cx="3239617" cy="608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72FA241-2E10-4C21-86A9-2A6383166676}"/>
              </a:ext>
            </a:extLst>
          </p:cNvPr>
          <p:cNvCxnSpPr>
            <a:cxnSpLocks/>
          </p:cNvCxnSpPr>
          <p:nvPr/>
        </p:nvCxnSpPr>
        <p:spPr>
          <a:xfrm>
            <a:off x="3572759" y="3142088"/>
            <a:ext cx="2473744" cy="2016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D90B91-65E7-3881-CE9B-A1003402EC28}"/>
              </a:ext>
            </a:extLst>
          </p:cNvPr>
          <p:cNvCxnSpPr>
            <a:cxnSpLocks/>
          </p:cNvCxnSpPr>
          <p:nvPr/>
        </p:nvCxnSpPr>
        <p:spPr>
          <a:xfrm>
            <a:off x="4229095" y="4265661"/>
            <a:ext cx="1866905" cy="1439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2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2992</TotalTime>
  <Words>3723</Words>
  <Application>Microsoft Office PowerPoint</Application>
  <PresentationFormat>Widescreen</PresentationFormat>
  <Paragraphs>169</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Gill Sans Light</vt:lpstr>
      <vt:lpstr>Söhne</vt:lpstr>
      <vt:lpstr>Symbol</vt:lpstr>
      <vt:lpstr>Office Theme</vt:lpstr>
      <vt:lpstr>Accounting for Your Mission Financial Reports &amp; What They Tell Your Funders</vt:lpstr>
      <vt:lpstr>Why are Nonprofit Financial Statements Important? </vt:lpstr>
      <vt:lpstr>Types of Financials prepared by CPA</vt:lpstr>
      <vt:lpstr>Understanding Nonprofit  Financial Statements </vt:lpstr>
      <vt:lpstr>Understanding these financial statements enables nonprofit professionals to assess the organization's financial health, identify trends, make informed decisions, and communicate effectively with stakeholders. It's essential to analyze these statements comprehensively and in conjunction with one another to gain a holistic understanding of the organization's financial position and performance.</vt:lpstr>
      <vt:lpstr>Statement of Financial Position,  The Balance Sheet  </vt:lpstr>
      <vt:lpstr>Statement of Financial Position</vt:lpstr>
      <vt:lpstr>Statement of Activities,  The Income Statement</vt:lpstr>
      <vt:lpstr>Statement of Activities</vt:lpstr>
      <vt:lpstr>Statement of Cash Flows</vt:lpstr>
      <vt:lpstr>Statement of  Cash Flows </vt:lpstr>
      <vt:lpstr>Statement of Functional Expenses </vt:lpstr>
      <vt:lpstr>Statement of Functional Expenses </vt:lpstr>
      <vt:lpstr>Statement of Functional Expenses </vt:lpstr>
      <vt:lpstr>Statement of Functional Expenses – Best Practices</vt:lpstr>
      <vt:lpstr>How often to keep your books updated?</vt:lpstr>
      <vt:lpstr>Gifts-in-kind: Reporting contributions of  nonfinancial assets</vt:lpstr>
      <vt:lpstr>What Does a “Fair Value Measurement” Mean When It Comes to GIK Contributions?</vt:lpstr>
      <vt:lpstr>Disclosures related to contributed nonfinancial assets</vt:lpstr>
      <vt:lpstr>Disclosure Example</vt:lpstr>
      <vt:lpstr>Analyzing the financial statements</vt:lpstr>
      <vt:lpstr>Analyzing the financial statements</vt:lpstr>
      <vt:lpstr>Analyzing the financial statements</vt:lpstr>
      <vt:lpstr>Analyzing the financial statements</vt:lpstr>
      <vt:lpstr>Analyzing the financial statements</vt:lpstr>
      <vt:lpstr>Using Financial Statements to  Communicate with Funders</vt:lpstr>
      <vt:lpstr>Financial statements serve as a crucial tool for nonprofits to effectively communicate with their funders, including donors, grantors, and other stakeholders. Here's how nonprofits can leverage financial statements to build trust, transparency, and credibility with funders.</vt:lpstr>
      <vt:lpstr>Strategies for Effective Communication </vt:lpstr>
      <vt:lpstr>Building Trust and Credibility </vt:lpstr>
      <vt:lpstr>Demonstrating Impact </vt:lpstr>
      <vt:lpstr>Case Study #1 </vt:lpstr>
      <vt:lpstr>Case Study #1 </vt:lpstr>
      <vt:lpstr>Case Study #2</vt:lpstr>
      <vt:lpstr>Case Study #2</vt:lpstr>
      <vt:lpstr>Top accounting tips</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accounting anyway?</dc:title>
  <dc:creator>Brandon L. Barton</dc:creator>
  <cp:lastModifiedBy>Michelle  Bennett</cp:lastModifiedBy>
  <cp:revision>109</cp:revision>
  <cp:lastPrinted>2024-04-30T14:54:08Z</cp:lastPrinted>
  <dcterms:created xsi:type="dcterms:W3CDTF">2019-10-07T13:16:29Z</dcterms:created>
  <dcterms:modified xsi:type="dcterms:W3CDTF">2024-04-30T14:58:12Z</dcterms:modified>
</cp:coreProperties>
</file>