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notesMasterIdLst>
    <p:notesMasterId r:id="rId41"/>
  </p:notesMasterIdLst>
  <p:sldIdLst>
    <p:sldId id="883" r:id="rId2"/>
    <p:sldId id="286" r:id="rId3"/>
    <p:sldId id="917" r:id="rId4"/>
    <p:sldId id="847" r:id="rId5"/>
    <p:sldId id="849" r:id="rId6"/>
    <p:sldId id="850" r:id="rId7"/>
    <p:sldId id="322" r:id="rId8"/>
    <p:sldId id="893" r:id="rId9"/>
    <p:sldId id="307" r:id="rId10"/>
    <p:sldId id="260" r:id="rId11"/>
    <p:sldId id="894" r:id="rId12"/>
    <p:sldId id="898" r:id="rId13"/>
    <p:sldId id="896" r:id="rId14"/>
    <p:sldId id="897" r:id="rId15"/>
    <p:sldId id="899" r:id="rId16"/>
    <p:sldId id="900" r:id="rId17"/>
    <p:sldId id="901" r:id="rId18"/>
    <p:sldId id="927" r:id="rId19"/>
    <p:sldId id="902" r:id="rId20"/>
    <p:sldId id="903" r:id="rId21"/>
    <p:sldId id="913" r:id="rId22"/>
    <p:sldId id="904" r:id="rId23"/>
    <p:sldId id="905" r:id="rId24"/>
    <p:sldId id="906" r:id="rId25"/>
    <p:sldId id="907" r:id="rId26"/>
    <p:sldId id="908" r:id="rId27"/>
    <p:sldId id="909" r:id="rId28"/>
    <p:sldId id="910" r:id="rId29"/>
    <p:sldId id="916" r:id="rId30"/>
    <p:sldId id="914" r:id="rId31"/>
    <p:sldId id="911" r:id="rId32"/>
    <p:sldId id="926" r:id="rId33"/>
    <p:sldId id="928" r:id="rId34"/>
    <p:sldId id="929" r:id="rId35"/>
    <p:sldId id="930" r:id="rId36"/>
    <p:sldId id="931" r:id="rId37"/>
    <p:sldId id="934" r:id="rId38"/>
    <p:sldId id="933" r:id="rId39"/>
    <p:sldId id="915"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9689F7-75B4-9E3F-48F8-15A22ABD4C7C}" name="Lasima Turmon" initials="LT" userId="1003200294a05641"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5FAA"/>
    <a:srgbClr val="36B86E"/>
    <a:srgbClr val="696969"/>
    <a:srgbClr val="396F3A"/>
    <a:srgbClr val="E1EDF4"/>
    <a:srgbClr val="8BCD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4598" autoAdjust="0"/>
  </p:normalViewPr>
  <p:slideViewPr>
    <p:cSldViewPr>
      <p:cViewPr varScale="1">
        <p:scale>
          <a:sx n="64" d="100"/>
          <a:sy n="64" d="100"/>
        </p:scale>
        <p:origin x="1278" y="48"/>
      </p:cViewPr>
      <p:guideLst>
        <p:guide orient="horz" pos="2160"/>
        <p:guide pos="2880"/>
      </p:guideLst>
    </p:cSldViewPr>
  </p:slideViewPr>
  <p:outlineViewPr>
    <p:cViewPr>
      <p:scale>
        <a:sx n="33" d="100"/>
        <a:sy n="33" d="100"/>
      </p:scale>
      <p:origin x="0" y="-127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8/10/relationships/authors" Target="authors.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D3D796-424C-48AA-9732-AAA21E88CE4B}" type="doc">
      <dgm:prSet loTypeId="urn:microsoft.com/office/officeart/2005/8/layout/process5" loCatId="process" qsTypeId="urn:microsoft.com/office/officeart/2005/8/quickstyle/simple1" qsCatId="simple" csTypeId="urn:microsoft.com/office/officeart/2005/8/colors/accent0_2" csCatId="mainScheme" phldr="1"/>
      <dgm:spPr/>
      <dgm:t>
        <a:bodyPr/>
        <a:lstStyle/>
        <a:p>
          <a:endParaRPr lang="en-US"/>
        </a:p>
      </dgm:t>
    </dgm:pt>
    <dgm:pt modelId="{8AEED1DA-5AAB-4551-B4EE-6DC9B804A8F3}">
      <dgm:prSet phldrT="[Text]" custT="1"/>
      <dgm:spPr/>
      <dgm:t>
        <a:bodyPr/>
        <a:lstStyle/>
        <a:p>
          <a:r>
            <a:rPr lang="en-US" sz="1000" dirty="0"/>
            <a:t>Applications are reviewed and released for changes if in by the early deadline of </a:t>
          </a:r>
          <a:r>
            <a:rPr lang="en-US" sz="1000" b="1" u="sng" dirty="0"/>
            <a:t>July 15 at 12:00 p.m.</a:t>
          </a:r>
        </a:p>
      </dgm:t>
    </dgm:pt>
    <dgm:pt modelId="{15F586B4-FE5D-43D6-BC5D-573E21D1A663}" type="parTrans" cxnId="{76148700-6C29-4A13-9450-EE767FDC40B6}">
      <dgm:prSet/>
      <dgm:spPr/>
      <dgm:t>
        <a:bodyPr/>
        <a:lstStyle/>
        <a:p>
          <a:endParaRPr lang="en-US">
            <a:solidFill>
              <a:schemeClr val="tx1"/>
            </a:solidFill>
          </a:endParaRPr>
        </a:p>
      </dgm:t>
    </dgm:pt>
    <dgm:pt modelId="{47A471E8-AD9E-4029-BD50-8941DFBCB3AF}" type="sibTrans" cxnId="{76148700-6C29-4A13-9450-EE767FDC40B6}">
      <dgm:prSet/>
      <dgm:spPr>
        <a:solidFill>
          <a:srgbClr val="36B86E"/>
        </a:solidFill>
      </dgm:spPr>
      <dgm:t>
        <a:bodyPr/>
        <a:lstStyle/>
        <a:p>
          <a:endParaRPr lang="en-US" baseline="0">
            <a:solidFill>
              <a:srgbClr val="00B050"/>
            </a:solidFill>
          </a:endParaRPr>
        </a:p>
      </dgm:t>
    </dgm:pt>
    <dgm:pt modelId="{87BC6DF9-B263-4B28-9036-1D84D2AC9A7D}">
      <dgm:prSet phldrT="[Text]" custT="1"/>
      <dgm:spPr/>
      <dgm:t>
        <a:bodyPr/>
        <a:lstStyle/>
        <a:p>
          <a:r>
            <a:rPr lang="en-US" sz="1000" dirty="0"/>
            <a:t>Applications submitted after the early deadline but prior to the deadline on </a:t>
          </a:r>
          <a:r>
            <a:rPr lang="en-US" sz="1000" b="1" u="sng" dirty="0"/>
            <a:t>August 9 at 4:00 p.m.</a:t>
          </a:r>
          <a:r>
            <a:rPr lang="en-US" sz="1000" dirty="0"/>
            <a:t>, are reviewed and either declined or sent to Grants Committee </a:t>
          </a:r>
        </a:p>
      </dgm:t>
    </dgm:pt>
    <dgm:pt modelId="{677565BB-EBD2-4043-BA75-21037CEF96B1}" type="parTrans" cxnId="{A3635E9E-601D-4243-A2F2-8C839B8A67F4}">
      <dgm:prSet/>
      <dgm:spPr/>
      <dgm:t>
        <a:bodyPr/>
        <a:lstStyle/>
        <a:p>
          <a:endParaRPr lang="en-US">
            <a:solidFill>
              <a:schemeClr val="tx1"/>
            </a:solidFill>
          </a:endParaRPr>
        </a:p>
      </dgm:t>
    </dgm:pt>
    <dgm:pt modelId="{9D8489F8-F8A1-4C8E-B771-AD8089A1AB11}" type="sibTrans" cxnId="{A3635E9E-601D-4243-A2F2-8C839B8A67F4}">
      <dgm:prSet/>
      <dgm:spPr>
        <a:solidFill>
          <a:srgbClr val="36B86E"/>
        </a:solidFill>
      </dgm:spPr>
      <dgm:t>
        <a:bodyPr/>
        <a:lstStyle/>
        <a:p>
          <a:endParaRPr lang="en-US">
            <a:solidFill>
              <a:schemeClr val="tx1"/>
            </a:solidFill>
          </a:endParaRPr>
        </a:p>
      </dgm:t>
    </dgm:pt>
    <dgm:pt modelId="{DFDDFDA9-702A-4AD2-AEC2-ED77B7319BD2}">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dirty="0"/>
            <a:t>Full Board of Directors affirm vote by Grants Committee </a:t>
          </a:r>
        </a:p>
        <a:p>
          <a:pPr marL="0" lvl="0" defTabSz="488950">
            <a:lnSpc>
              <a:spcPct val="90000"/>
            </a:lnSpc>
            <a:spcBef>
              <a:spcPct val="0"/>
            </a:spcBef>
            <a:spcAft>
              <a:spcPct val="35000"/>
            </a:spcAft>
            <a:buNone/>
          </a:pPr>
          <a:endParaRPr lang="en-US" sz="700" dirty="0"/>
        </a:p>
      </dgm:t>
    </dgm:pt>
    <dgm:pt modelId="{48429FCB-0F99-494D-ABCE-0D263BFF50A4}" type="parTrans" cxnId="{20D974AD-3ECD-47E4-8A4A-267DDEB414DD}">
      <dgm:prSet/>
      <dgm:spPr/>
      <dgm:t>
        <a:bodyPr/>
        <a:lstStyle/>
        <a:p>
          <a:endParaRPr lang="en-US">
            <a:solidFill>
              <a:schemeClr val="tx1"/>
            </a:solidFill>
          </a:endParaRPr>
        </a:p>
      </dgm:t>
    </dgm:pt>
    <dgm:pt modelId="{8FE68289-B9DD-44C4-8AA2-A2A9BEF8C4B0}" type="sibTrans" cxnId="{20D974AD-3ECD-47E4-8A4A-267DDEB414DD}">
      <dgm:prSet/>
      <dgm:spPr>
        <a:solidFill>
          <a:srgbClr val="36B86E"/>
        </a:solidFill>
      </dgm:spPr>
      <dgm:t>
        <a:bodyPr/>
        <a:lstStyle/>
        <a:p>
          <a:endParaRPr lang="en-US">
            <a:solidFill>
              <a:schemeClr val="tx1"/>
            </a:solidFill>
          </a:endParaRPr>
        </a:p>
      </dgm:t>
    </dgm:pt>
    <dgm:pt modelId="{E8672A10-43D7-4FAF-92B0-24B92B614E5D}">
      <dgm:prSet custT="1"/>
      <dgm:spPr/>
      <dgm:t>
        <a:bodyPr/>
        <a:lstStyle/>
        <a:p>
          <a:r>
            <a:rPr lang="en-US" sz="1000" dirty="0"/>
            <a:t>The annual press conference will be held  Friday, December 6</a:t>
          </a:r>
        </a:p>
      </dgm:t>
    </dgm:pt>
    <dgm:pt modelId="{B269F483-B808-41F1-8C2E-4D2118243A75}" type="parTrans" cxnId="{D519F5AF-1CF3-4045-9F00-3494B3ECDF44}">
      <dgm:prSet/>
      <dgm:spPr/>
      <dgm:t>
        <a:bodyPr/>
        <a:lstStyle/>
        <a:p>
          <a:endParaRPr lang="en-US"/>
        </a:p>
      </dgm:t>
    </dgm:pt>
    <dgm:pt modelId="{E8414837-B728-4196-9126-E1F988D42CE6}" type="sibTrans" cxnId="{D519F5AF-1CF3-4045-9F00-3494B3ECDF44}">
      <dgm:prSet/>
      <dgm:spPr>
        <a:solidFill>
          <a:srgbClr val="36B86E"/>
        </a:solidFill>
      </dgm:spPr>
      <dgm:t>
        <a:bodyPr/>
        <a:lstStyle/>
        <a:p>
          <a:endParaRPr lang="en-US"/>
        </a:p>
      </dgm:t>
    </dgm:pt>
    <dgm:pt modelId="{AA922DA5-44B0-4905-B852-F6E73557E981}">
      <dgm:prSet custT="1"/>
      <dgm:spPr/>
      <dgm:t>
        <a:bodyPr/>
        <a:lstStyle/>
        <a:p>
          <a:r>
            <a:rPr lang="en-US" sz="1000" dirty="0"/>
            <a:t>Applicants receive notice of funding prior to Thanksgiving weekend</a:t>
          </a:r>
        </a:p>
      </dgm:t>
    </dgm:pt>
    <dgm:pt modelId="{259D8036-47F4-449A-8D17-63760351095D}" type="parTrans" cxnId="{034BA7B3-2E38-413F-9159-5F394A723F3E}">
      <dgm:prSet/>
      <dgm:spPr/>
      <dgm:t>
        <a:bodyPr/>
        <a:lstStyle/>
        <a:p>
          <a:endParaRPr lang="en-US"/>
        </a:p>
      </dgm:t>
    </dgm:pt>
    <dgm:pt modelId="{834C9940-E126-4478-B912-DA1C2AB11BE0}" type="sibTrans" cxnId="{034BA7B3-2E38-413F-9159-5F394A723F3E}">
      <dgm:prSet/>
      <dgm:spPr>
        <a:solidFill>
          <a:srgbClr val="36B86E"/>
        </a:solidFill>
      </dgm:spPr>
      <dgm:t>
        <a:bodyPr/>
        <a:lstStyle/>
        <a:p>
          <a:endParaRPr lang="en-US"/>
        </a:p>
      </dgm:t>
    </dgm:pt>
    <dgm:pt modelId="{6FCD9ED0-0183-477F-90B4-86A5F659E8E1}">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dirty="0"/>
            <a:t>Panel recommendations given to Grants Committee for approval in November </a:t>
          </a:r>
        </a:p>
        <a:p>
          <a:pPr marL="0" lvl="0" defTabSz="488950">
            <a:lnSpc>
              <a:spcPct val="90000"/>
            </a:lnSpc>
            <a:spcBef>
              <a:spcPct val="0"/>
            </a:spcBef>
            <a:spcAft>
              <a:spcPct val="35000"/>
            </a:spcAft>
            <a:buNone/>
          </a:pPr>
          <a:endParaRPr lang="en-US" sz="700" dirty="0"/>
        </a:p>
      </dgm:t>
    </dgm:pt>
    <dgm:pt modelId="{825D7C0F-F761-4E43-A8C7-2A764C1E1482}" type="parTrans" cxnId="{04E504DF-DB5C-490C-AB63-F246A138A505}">
      <dgm:prSet/>
      <dgm:spPr/>
      <dgm:t>
        <a:bodyPr/>
        <a:lstStyle/>
        <a:p>
          <a:endParaRPr lang="en-US"/>
        </a:p>
      </dgm:t>
    </dgm:pt>
    <dgm:pt modelId="{BA428F89-AC11-43BC-AE34-E7A91DF1616E}" type="sibTrans" cxnId="{04E504DF-DB5C-490C-AB63-F246A138A505}">
      <dgm:prSet/>
      <dgm:spPr>
        <a:solidFill>
          <a:srgbClr val="36B86E"/>
        </a:solidFill>
      </dgm:spPr>
      <dgm:t>
        <a:bodyPr/>
        <a:lstStyle/>
        <a:p>
          <a:endParaRPr lang="en-US"/>
        </a:p>
      </dgm:t>
    </dgm:pt>
    <dgm:pt modelId="{D3CC57B0-F0FF-4CD6-8530-D9AAC879F6D2}">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dirty="0"/>
            <a:t>Panel site visits will be conducted starting  October 1 but no later than October 31. </a:t>
          </a:r>
        </a:p>
        <a:p>
          <a:pPr marL="0" lvl="0" defTabSz="577850">
            <a:lnSpc>
              <a:spcPct val="90000"/>
            </a:lnSpc>
            <a:spcBef>
              <a:spcPct val="0"/>
            </a:spcBef>
            <a:spcAft>
              <a:spcPct val="35000"/>
            </a:spcAft>
            <a:buNone/>
          </a:pPr>
          <a:endParaRPr lang="en-US" sz="700" dirty="0"/>
        </a:p>
      </dgm:t>
    </dgm:pt>
    <dgm:pt modelId="{8BD041AB-4CA4-4310-9F50-1DE177522073}" type="parTrans" cxnId="{A5E3799B-430A-49D9-BC2E-271F56B55F34}">
      <dgm:prSet/>
      <dgm:spPr/>
      <dgm:t>
        <a:bodyPr/>
        <a:lstStyle/>
        <a:p>
          <a:endParaRPr lang="en-US"/>
        </a:p>
      </dgm:t>
    </dgm:pt>
    <dgm:pt modelId="{217C95E0-A40E-49D8-89B7-452717FF3E4D}" type="sibTrans" cxnId="{A5E3799B-430A-49D9-BC2E-271F56B55F34}">
      <dgm:prSet/>
      <dgm:spPr>
        <a:solidFill>
          <a:srgbClr val="36B86E"/>
        </a:solidFill>
      </dgm:spPr>
      <dgm:t>
        <a:bodyPr/>
        <a:lstStyle/>
        <a:p>
          <a:endParaRPr lang="en-US"/>
        </a:p>
      </dgm:t>
    </dgm:pt>
    <dgm:pt modelId="{03EA2686-FB06-4073-B1FE-A268E6C4CE6E}">
      <dgm:prSet custT="1"/>
      <dgm:spPr/>
      <dgm:t>
        <a:bodyPr/>
        <a:lstStyle/>
        <a:p>
          <a:r>
            <a:rPr lang="en-US" sz="1000" dirty="0"/>
            <a:t>Grants Committee reviews the work of the staff and approves their recommendations for site visits</a:t>
          </a:r>
        </a:p>
      </dgm:t>
    </dgm:pt>
    <dgm:pt modelId="{9A88AC59-7A1C-4306-A36E-9B08DE34BD30}" type="parTrans" cxnId="{A24AD1AA-5931-4E8B-9206-70BBBAB8AB8E}">
      <dgm:prSet/>
      <dgm:spPr/>
      <dgm:t>
        <a:bodyPr/>
        <a:lstStyle/>
        <a:p>
          <a:endParaRPr lang="en-US"/>
        </a:p>
      </dgm:t>
    </dgm:pt>
    <dgm:pt modelId="{EC890421-15F5-434C-822A-FC60CCB57606}" type="sibTrans" cxnId="{A24AD1AA-5931-4E8B-9206-70BBBAB8AB8E}">
      <dgm:prSet/>
      <dgm:spPr>
        <a:solidFill>
          <a:srgbClr val="36B86E"/>
        </a:solidFill>
      </dgm:spPr>
      <dgm:t>
        <a:bodyPr/>
        <a:lstStyle/>
        <a:p>
          <a:endParaRPr lang="en-US" dirty="0"/>
        </a:p>
      </dgm:t>
    </dgm:pt>
    <dgm:pt modelId="{25139850-4C28-4AFB-BC19-53FC99A93C79}">
      <dgm:prSet custT="1"/>
      <dgm:spPr/>
      <dgm:t>
        <a:bodyPr/>
        <a:lstStyle/>
        <a:p>
          <a:r>
            <a:rPr lang="en-US" sz="1000" dirty="0"/>
            <a:t>Funds are distributed</a:t>
          </a:r>
          <a:r>
            <a:rPr lang="en-US" sz="1000" baseline="0" dirty="0"/>
            <a:t> no later than the end of January 2025 </a:t>
          </a:r>
          <a:endParaRPr lang="en-US" sz="1000" dirty="0"/>
        </a:p>
      </dgm:t>
    </dgm:pt>
    <dgm:pt modelId="{B3BA82EC-1381-4605-BF81-B59BC2A3C3AD}" type="parTrans" cxnId="{04BAB2F6-2BB9-46AA-BDE1-DF8066A3D4DA}">
      <dgm:prSet/>
      <dgm:spPr/>
      <dgm:t>
        <a:bodyPr/>
        <a:lstStyle/>
        <a:p>
          <a:endParaRPr lang="en-US"/>
        </a:p>
      </dgm:t>
    </dgm:pt>
    <dgm:pt modelId="{65B720D7-CB5B-4A1E-AE77-064E3EB84261}" type="sibTrans" cxnId="{04BAB2F6-2BB9-46AA-BDE1-DF8066A3D4DA}">
      <dgm:prSet/>
      <dgm:spPr/>
      <dgm:t>
        <a:bodyPr/>
        <a:lstStyle/>
        <a:p>
          <a:endParaRPr lang="en-US"/>
        </a:p>
      </dgm:t>
    </dgm:pt>
    <dgm:pt modelId="{0EC3DBA5-D369-4F61-AF74-149717CEF87C}" type="pres">
      <dgm:prSet presAssocID="{44D3D796-424C-48AA-9732-AAA21E88CE4B}" presName="diagram" presStyleCnt="0">
        <dgm:presLayoutVars>
          <dgm:dir/>
          <dgm:resizeHandles val="exact"/>
        </dgm:presLayoutVars>
      </dgm:prSet>
      <dgm:spPr/>
    </dgm:pt>
    <dgm:pt modelId="{1E180BC3-8152-449C-88CD-5FA1B2F07A3F}" type="pres">
      <dgm:prSet presAssocID="{8AEED1DA-5AAB-4551-B4EE-6DC9B804A8F3}" presName="node" presStyleLbl="node1" presStyleIdx="0" presStyleCnt="9" custScaleX="129555" custScaleY="101732" custLinFactNeighborX="-3184" custLinFactNeighborY="10287">
        <dgm:presLayoutVars>
          <dgm:bulletEnabled val="1"/>
        </dgm:presLayoutVars>
      </dgm:prSet>
      <dgm:spPr/>
    </dgm:pt>
    <dgm:pt modelId="{11FA248F-6EE1-422F-B4F4-79C326D5D7DF}" type="pres">
      <dgm:prSet presAssocID="{47A471E8-AD9E-4029-BD50-8941DFBCB3AF}" presName="sibTrans" presStyleLbl="sibTrans2D1" presStyleIdx="0" presStyleCnt="8" custScaleY="83584"/>
      <dgm:spPr/>
    </dgm:pt>
    <dgm:pt modelId="{1AD2B68D-7257-4758-B8A2-88B35FB53496}" type="pres">
      <dgm:prSet presAssocID="{47A471E8-AD9E-4029-BD50-8941DFBCB3AF}" presName="connectorText" presStyleLbl="sibTrans2D1" presStyleIdx="0" presStyleCnt="8"/>
      <dgm:spPr/>
    </dgm:pt>
    <dgm:pt modelId="{5CE0D861-7517-4DB5-9936-F39BFAF7A6BF}" type="pres">
      <dgm:prSet presAssocID="{87BC6DF9-B263-4B28-9036-1D84D2AC9A7D}" presName="node" presStyleLbl="node1" presStyleIdx="1" presStyleCnt="9" custScaleX="129555" custScaleY="101732" custLinFactNeighborX="0" custLinFactNeighborY="10287">
        <dgm:presLayoutVars>
          <dgm:bulletEnabled val="1"/>
        </dgm:presLayoutVars>
      </dgm:prSet>
      <dgm:spPr/>
    </dgm:pt>
    <dgm:pt modelId="{82943DE5-3C4E-4770-A874-7339AAC2CF77}" type="pres">
      <dgm:prSet presAssocID="{9D8489F8-F8A1-4C8E-B771-AD8089A1AB11}" presName="sibTrans" presStyleLbl="sibTrans2D1" presStyleIdx="1" presStyleCnt="8" custScaleX="110685" custScaleY="83584"/>
      <dgm:spPr/>
    </dgm:pt>
    <dgm:pt modelId="{A61057F9-F176-4001-8C70-39E2E02CAC17}" type="pres">
      <dgm:prSet presAssocID="{9D8489F8-F8A1-4C8E-B771-AD8089A1AB11}" presName="connectorText" presStyleLbl="sibTrans2D1" presStyleIdx="1" presStyleCnt="8"/>
      <dgm:spPr/>
    </dgm:pt>
    <dgm:pt modelId="{8F2DF300-D404-416A-A310-A144E124F950}" type="pres">
      <dgm:prSet presAssocID="{03EA2686-FB06-4073-B1FE-A268E6C4CE6E}" presName="node" presStyleLbl="node1" presStyleIdx="2" presStyleCnt="9" custScaleX="129555" custScaleY="101732" custLinFactNeighborX="-1134" custLinFactNeighborY="6939">
        <dgm:presLayoutVars>
          <dgm:bulletEnabled val="1"/>
        </dgm:presLayoutVars>
      </dgm:prSet>
      <dgm:spPr/>
    </dgm:pt>
    <dgm:pt modelId="{518E3985-0840-4CC5-B546-9CD3D815DA93}" type="pres">
      <dgm:prSet presAssocID="{EC890421-15F5-434C-822A-FC60CCB57606}" presName="sibTrans" presStyleLbl="sibTrans2D1" presStyleIdx="2" presStyleCnt="8" custScaleX="120042" custScaleY="83584" custLinFactNeighborX="-7969" custLinFactNeighborY="5654"/>
      <dgm:spPr/>
    </dgm:pt>
    <dgm:pt modelId="{3A6E8D3E-6F0E-4E40-9A50-ACF66CF8A6E6}" type="pres">
      <dgm:prSet presAssocID="{EC890421-15F5-434C-822A-FC60CCB57606}" presName="connectorText" presStyleLbl="sibTrans2D1" presStyleIdx="2" presStyleCnt="8"/>
      <dgm:spPr/>
    </dgm:pt>
    <dgm:pt modelId="{5BE1C6C1-872C-43BF-90FB-1D3EAF857ADD}" type="pres">
      <dgm:prSet presAssocID="{D3CC57B0-F0FF-4CD6-8530-D9AAC879F6D2}" presName="node" presStyleLbl="node1" presStyleIdx="3" presStyleCnt="9" custScaleX="129555" custScaleY="101732">
        <dgm:presLayoutVars>
          <dgm:bulletEnabled val="1"/>
        </dgm:presLayoutVars>
      </dgm:prSet>
      <dgm:spPr/>
    </dgm:pt>
    <dgm:pt modelId="{DA0B81B8-B2DE-4FBB-A55D-30D8D3F14AF7}" type="pres">
      <dgm:prSet presAssocID="{217C95E0-A40E-49D8-89B7-452717FF3E4D}" presName="sibTrans" presStyleLbl="sibTrans2D1" presStyleIdx="3" presStyleCnt="8" custScaleX="107555" custScaleY="83584"/>
      <dgm:spPr/>
    </dgm:pt>
    <dgm:pt modelId="{CC030A3F-27C3-4A66-8450-6809531C11E2}" type="pres">
      <dgm:prSet presAssocID="{217C95E0-A40E-49D8-89B7-452717FF3E4D}" presName="connectorText" presStyleLbl="sibTrans2D1" presStyleIdx="3" presStyleCnt="8"/>
      <dgm:spPr/>
    </dgm:pt>
    <dgm:pt modelId="{DD699924-41CD-400A-A4F0-7CFF5B6D3032}" type="pres">
      <dgm:prSet presAssocID="{6FCD9ED0-0183-477F-90B4-86A5F659E8E1}" presName="node" presStyleLbl="node1" presStyleIdx="4" presStyleCnt="9" custScaleX="129555" custScaleY="101732">
        <dgm:presLayoutVars>
          <dgm:bulletEnabled val="1"/>
        </dgm:presLayoutVars>
      </dgm:prSet>
      <dgm:spPr/>
    </dgm:pt>
    <dgm:pt modelId="{0CE7E81C-AC6B-4232-8E3C-27205BCFEE8D}" type="pres">
      <dgm:prSet presAssocID="{BA428F89-AC11-43BC-AE34-E7A91DF1616E}" presName="sibTrans" presStyleLbl="sibTrans2D1" presStyleIdx="4" presStyleCnt="8" custScaleX="107555" custScaleY="83584" custLinFactNeighborX="-17674" custLinFactNeighborY="-1741"/>
      <dgm:spPr/>
    </dgm:pt>
    <dgm:pt modelId="{8CA6C6C8-57FF-4728-ADCE-418A1B12DCAD}" type="pres">
      <dgm:prSet presAssocID="{BA428F89-AC11-43BC-AE34-E7A91DF1616E}" presName="connectorText" presStyleLbl="sibTrans2D1" presStyleIdx="4" presStyleCnt="8"/>
      <dgm:spPr/>
    </dgm:pt>
    <dgm:pt modelId="{890D2176-8F57-461D-B5B3-28067BDA0B8A}" type="pres">
      <dgm:prSet presAssocID="{DFDDFDA9-702A-4AD2-AEC2-ED77B7319BD2}" presName="node" presStyleLbl="node1" presStyleIdx="5" presStyleCnt="9" custScaleX="129555" custScaleY="101732">
        <dgm:presLayoutVars>
          <dgm:bulletEnabled val="1"/>
        </dgm:presLayoutVars>
      </dgm:prSet>
      <dgm:spPr/>
    </dgm:pt>
    <dgm:pt modelId="{0CDDDA58-38B5-4795-B916-43F8A20573FC}" type="pres">
      <dgm:prSet presAssocID="{8FE68289-B9DD-44C4-8AA2-A2A9BEF8C4B0}" presName="sibTrans" presStyleLbl="sibTrans2D1" presStyleIdx="5" presStyleCnt="8" custAng="21419037" custScaleX="135067" custScaleY="83584"/>
      <dgm:spPr/>
    </dgm:pt>
    <dgm:pt modelId="{5D425D76-BA87-4DA6-8F52-7D711DD06058}" type="pres">
      <dgm:prSet presAssocID="{8FE68289-B9DD-44C4-8AA2-A2A9BEF8C4B0}" presName="connectorText" presStyleLbl="sibTrans2D1" presStyleIdx="5" presStyleCnt="8"/>
      <dgm:spPr/>
    </dgm:pt>
    <dgm:pt modelId="{FF43A1B8-D149-413B-9FBA-6A534B4ED659}" type="pres">
      <dgm:prSet presAssocID="{AA922DA5-44B0-4905-B852-F6E73557E981}" presName="node" presStyleLbl="node1" presStyleIdx="6" presStyleCnt="9" custScaleX="129555" custScaleY="101732" custLinFactNeighborX="-4892" custLinFactNeighborY="-13653">
        <dgm:presLayoutVars>
          <dgm:bulletEnabled val="1"/>
        </dgm:presLayoutVars>
      </dgm:prSet>
      <dgm:spPr/>
    </dgm:pt>
    <dgm:pt modelId="{C68F9DBE-43B8-462B-85E5-5273387E2F72}" type="pres">
      <dgm:prSet presAssocID="{834C9940-E126-4478-B912-DA1C2AB11BE0}" presName="sibTrans" presStyleLbl="sibTrans2D1" presStyleIdx="6" presStyleCnt="8" custScaleX="95834" custScaleY="83584" custLinFactNeighborX="22413" custLinFactNeighborY="-10117"/>
      <dgm:spPr/>
    </dgm:pt>
    <dgm:pt modelId="{4428B34E-1CCE-4C6F-A409-75A1D1129199}" type="pres">
      <dgm:prSet presAssocID="{834C9940-E126-4478-B912-DA1C2AB11BE0}" presName="connectorText" presStyleLbl="sibTrans2D1" presStyleIdx="6" presStyleCnt="8"/>
      <dgm:spPr/>
    </dgm:pt>
    <dgm:pt modelId="{A9BC9650-24D6-4C9D-AD2B-A85AD6326711}" type="pres">
      <dgm:prSet presAssocID="{E8672A10-43D7-4FAF-92B0-24B92B614E5D}" presName="node" presStyleLbl="node1" presStyleIdx="7" presStyleCnt="9" custScaleX="129555" custScaleY="101732" custLinFactNeighborX="0" custLinFactNeighborY="-13653">
        <dgm:presLayoutVars>
          <dgm:bulletEnabled val="1"/>
        </dgm:presLayoutVars>
      </dgm:prSet>
      <dgm:spPr/>
    </dgm:pt>
    <dgm:pt modelId="{31423151-567C-4950-BE08-F0026A14E760}" type="pres">
      <dgm:prSet presAssocID="{E8414837-B728-4196-9126-E1F988D42CE6}" presName="sibTrans" presStyleLbl="sibTrans2D1" presStyleIdx="7" presStyleCnt="8" custScaleX="110693" custScaleY="83584"/>
      <dgm:spPr/>
    </dgm:pt>
    <dgm:pt modelId="{CD5CF463-FBD5-4336-8396-82AF11B512B3}" type="pres">
      <dgm:prSet presAssocID="{E8414837-B728-4196-9126-E1F988D42CE6}" presName="connectorText" presStyleLbl="sibTrans2D1" presStyleIdx="7" presStyleCnt="8"/>
      <dgm:spPr/>
    </dgm:pt>
    <dgm:pt modelId="{28F4F5AF-2B33-42A9-A762-91229A8BA613}" type="pres">
      <dgm:prSet presAssocID="{25139850-4C28-4AFB-BC19-53FC99A93C79}" presName="node" presStyleLbl="node1" presStyleIdx="8" presStyleCnt="9" custScaleX="129555" custScaleY="101732" custLinFactNeighborX="-1134" custLinFactNeighborY="-13653">
        <dgm:presLayoutVars>
          <dgm:bulletEnabled val="1"/>
        </dgm:presLayoutVars>
      </dgm:prSet>
      <dgm:spPr/>
    </dgm:pt>
  </dgm:ptLst>
  <dgm:cxnLst>
    <dgm:cxn modelId="{76148700-6C29-4A13-9450-EE767FDC40B6}" srcId="{44D3D796-424C-48AA-9732-AAA21E88CE4B}" destId="{8AEED1DA-5AAB-4551-B4EE-6DC9B804A8F3}" srcOrd="0" destOrd="0" parTransId="{15F586B4-FE5D-43D6-BC5D-573E21D1A663}" sibTransId="{47A471E8-AD9E-4029-BD50-8941DFBCB3AF}"/>
    <dgm:cxn modelId="{670E980B-3BB8-42CD-AF67-47E36A0B571F}" type="presOf" srcId="{834C9940-E126-4478-B912-DA1C2AB11BE0}" destId="{C68F9DBE-43B8-462B-85E5-5273387E2F72}" srcOrd="0" destOrd="0" presId="urn:microsoft.com/office/officeart/2005/8/layout/process5"/>
    <dgm:cxn modelId="{4B69EA0D-6521-43BE-BEBA-29149C82F2E3}" type="presOf" srcId="{DFDDFDA9-702A-4AD2-AEC2-ED77B7319BD2}" destId="{890D2176-8F57-461D-B5B3-28067BDA0B8A}" srcOrd="0" destOrd="0" presId="urn:microsoft.com/office/officeart/2005/8/layout/process5"/>
    <dgm:cxn modelId="{2366D222-9F70-47B9-A7A5-CA2CB04D7226}" type="presOf" srcId="{E8414837-B728-4196-9126-E1F988D42CE6}" destId="{CD5CF463-FBD5-4336-8396-82AF11B512B3}" srcOrd="1" destOrd="0" presId="urn:microsoft.com/office/officeart/2005/8/layout/process5"/>
    <dgm:cxn modelId="{D0185825-1DE9-48F8-ABDA-AD0B029720A4}" type="presOf" srcId="{03EA2686-FB06-4073-B1FE-A268E6C4CE6E}" destId="{8F2DF300-D404-416A-A310-A144E124F950}" srcOrd="0" destOrd="0" presId="urn:microsoft.com/office/officeart/2005/8/layout/process5"/>
    <dgm:cxn modelId="{CD3ECA2E-1B6A-46F8-B459-9EF4202FDF66}" type="presOf" srcId="{EC890421-15F5-434C-822A-FC60CCB57606}" destId="{3A6E8D3E-6F0E-4E40-9A50-ACF66CF8A6E6}" srcOrd="1" destOrd="0" presId="urn:microsoft.com/office/officeart/2005/8/layout/process5"/>
    <dgm:cxn modelId="{18224A34-5ECE-4C34-9DD6-35A12E315D4F}" type="presOf" srcId="{9D8489F8-F8A1-4C8E-B771-AD8089A1AB11}" destId="{82943DE5-3C4E-4770-A874-7339AAC2CF77}" srcOrd="0" destOrd="0" presId="urn:microsoft.com/office/officeart/2005/8/layout/process5"/>
    <dgm:cxn modelId="{82073753-7449-4950-87C1-A531BF883025}" type="presOf" srcId="{BA428F89-AC11-43BC-AE34-E7A91DF1616E}" destId="{8CA6C6C8-57FF-4728-ADCE-418A1B12DCAD}" srcOrd="1" destOrd="0" presId="urn:microsoft.com/office/officeart/2005/8/layout/process5"/>
    <dgm:cxn modelId="{29337A7C-CEFB-4A04-AAAF-4D283DA43CF1}" type="presOf" srcId="{8FE68289-B9DD-44C4-8AA2-A2A9BEF8C4B0}" destId="{0CDDDA58-38B5-4795-B916-43F8A20573FC}" srcOrd="0" destOrd="0" presId="urn:microsoft.com/office/officeart/2005/8/layout/process5"/>
    <dgm:cxn modelId="{019CA37D-32AA-4F8E-B85D-6FA84ECCAB37}" type="presOf" srcId="{9D8489F8-F8A1-4C8E-B771-AD8089A1AB11}" destId="{A61057F9-F176-4001-8C70-39E2E02CAC17}" srcOrd="1" destOrd="0" presId="urn:microsoft.com/office/officeart/2005/8/layout/process5"/>
    <dgm:cxn modelId="{0B0BB27D-7C0D-4A2F-9B6E-8F89D2ACB8C5}" type="presOf" srcId="{E8414837-B728-4196-9126-E1F988D42CE6}" destId="{31423151-567C-4950-BE08-F0026A14E760}" srcOrd="0" destOrd="0" presId="urn:microsoft.com/office/officeart/2005/8/layout/process5"/>
    <dgm:cxn modelId="{9703928C-F877-4545-9081-2544CA6C4C52}" type="presOf" srcId="{47A471E8-AD9E-4029-BD50-8941DFBCB3AF}" destId="{11FA248F-6EE1-422F-B4F4-79C326D5D7DF}" srcOrd="0" destOrd="0" presId="urn:microsoft.com/office/officeart/2005/8/layout/process5"/>
    <dgm:cxn modelId="{44BE688F-878E-4143-9D6B-4E36580EE0E1}" type="presOf" srcId="{D3CC57B0-F0FF-4CD6-8530-D9AAC879F6D2}" destId="{5BE1C6C1-872C-43BF-90FB-1D3EAF857ADD}" srcOrd="0" destOrd="0" presId="urn:microsoft.com/office/officeart/2005/8/layout/process5"/>
    <dgm:cxn modelId="{7957D194-42AA-46D8-8E54-60008801877D}" type="presOf" srcId="{EC890421-15F5-434C-822A-FC60CCB57606}" destId="{518E3985-0840-4CC5-B546-9CD3D815DA93}" srcOrd="0" destOrd="0" presId="urn:microsoft.com/office/officeart/2005/8/layout/process5"/>
    <dgm:cxn modelId="{A5E3799B-430A-49D9-BC2E-271F56B55F34}" srcId="{44D3D796-424C-48AA-9732-AAA21E88CE4B}" destId="{D3CC57B0-F0FF-4CD6-8530-D9AAC879F6D2}" srcOrd="3" destOrd="0" parTransId="{8BD041AB-4CA4-4310-9F50-1DE177522073}" sibTransId="{217C95E0-A40E-49D8-89B7-452717FF3E4D}"/>
    <dgm:cxn modelId="{B2F0A49B-D64B-4243-967B-693F520CFF3A}" type="presOf" srcId="{217C95E0-A40E-49D8-89B7-452717FF3E4D}" destId="{DA0B81B8-B2DE-4FBB-A55D-30D8D3F14AF7}" srcOrd="0" destOrd="0" presId="urn:microsoft.com/office/officeart/2005/8/layout/process5"/>
    <dgm:cxn modelId="{A3635E9E-601D-4243-A2F2-8C839B8A67F4}" srcId="{44D3D796-424C-48AA-9732-AAA21E88CE4B}" destId="{87BC6DF9-B263-4B28-9036-1D84D2AC9A7D}" srcOrd="1" destOrd="0" parTransId="{677565BB-EBD2-4043-BA75-21037CEF96B1}" sibTransId="{9D8489F8-F8A1-4C8E-B771-AD8089A1AB11}"/>
    <dgm:cxn modelId="{259D04A6-061D-4B4D-889F-348E04A398DF}" type="presOf" srcId="{87BC6DF9-B263-4B28-9036-1D84D2AC9A7D}" destId="{5CE0D861-7517-4DB5-9936-F39BFAF7A6BF}" srcOrd="0" destOrd="0" presId="urn:microsoft.com/office/officeart/2005/8/layout/process5"/>
    <dgm:cxn modelId="{A24AD1AA-5931-4E8B-9206-70BBBAB8AB8E}" srcId="{44D3D796-424C-48AA-9732-AAA21E88CE4B}" destId="{03EA2686-FB06-4073-B1FE-A268E6C4CE6E}" srcOrd="2" destOrd="0" parTransId="{9A88AC59-7A1C-4306-A36E-9B08DE34BD30}" sibTransId="{EC890421-15F5-434C-822A-FC60CCB57606}"/>
    <dgm:cxn modelId="{20D974AD-3ECD-47E4-8A4A-267DDEB414DD}" srcId="{44D3D796-424C-48AA-9732-AAA21E88CE4B}" destId="{DFDDFDA9-702A-4AD2-AEC2-ED77B7319BD2}" srcOrd="5" destOrd="0" parTransId="{48429FCB-0F99-494D-ABCE-0D263BFF50A4}" sibTransId="{8FE68289-B9DD-44C4-8AA2-A2A9BEF8C4B0}"/>
    <dgm:cxn modelId="{D519F5AF-1CF3-4045-9F00-3494B3ECDF44}" srcId="{44D3D796-424C-48AA-9732-AAA21E88CE4B}" destId="{E8672A10-43D7-4FAF-92B0-24B92B614E5D}" srcOrd="7" destOrd="0" parTransId="{B269F483-B808-41F1-8C2E-4D2118243A75}" sibTransId="{E8414837-B728-4196-9126-E1F988D42CE6}"/>
    <dgm:cxn modelId="{034BA7B3-2E38-413F-9159-5F394A723F3E}" srcId="{44D3D796-424C-48AA-9732-AAA21E88CE4B}" destId="{AA922DA5-44B0-4905-B852-F6E73557E981}" srcOrd="6" destOrd="0" parTransId="{259D8036-47F4-449A-8D17-63760351095D}" sibTransId="{834C9940-E126-4478-B912-DA1C2AB11BE0}"/>
    <dgm:cxn modelId="{D0406BB4-8E35-4DA6-8F5A-B9FACCEAD392}" type="presOf" srcId="{BA428F89-AC11-43BC-AE34-E7A91DF1616E}" destId="{0CE7E81C-AC6B-4232-8E3C-27205BCFEE8D}" srcOrd="0" destOrd="0" presId="urn:microsoft.com/office/officeart/2005/8/layout/process5"/>
    <dgm:cxn modelId="{86B8A3B8-1523-4FD1-B704-C38CEDD7AB6E}" type="presOf" srcId="{834C9940-E126-4478-B912-DA1C2AB11BE0}" destId="{4428B34E-1CCE-4C6F-A409-75A1D1129199}" srcOrd="1" destOrd="0" presId="urn:microsoft.com/office/officeart/2005/8/layout/process5"/>
    <dgm:cxn modelId="{6D91B1B9-6A5F-43EE-A40A-E5F230884FCE}" type="presOf" srcId="{6FCD9ED0-0183-477F-90B4-86A5F659E8E1}" destId="{DD699924-41CD-400A-A4F0-7CFF5B6D3032}" srcOrd="0" destOrd="0" presId="urn:microsoft.com/office/officeart/2005/8/layout/process5"/>
    <dgm:cxn modelId="{1A14F6C2-57DB-45B3-AFFB-86748959CD2E}" type="presOf" srcId="{AA922DA5-44B0-4905-B852-F6E73557E981}" destId="{FF43A1B8-D149-413B-9FBA-6A534B4ED659}" srcOrd="0" destOrd="0" presId="urn:microsoft.com/office/officeart/2005/8/layout/process5"/>
    <dgm:cxn modelId="{04E504DF-DB5C-490C-AB63-F246A138A505}" srcId="{44D3D796-424C-48AA-9732-AAA21E88CE4B}" destId="{6FCD9ED0-0183-477F-90B4-86A5F659E8E1}" srcOrd="4" destOrd="0" parTransId="{825D7C0F-F761-4E43-A8C7-2A764C1E1482}" sibTransId="{BA428F89-AC11-43BC-AE34-E7A91DF1616E}"/>
    <dgm:cxn modelId="{EBD317E9-F73C-4FA9-B023-E4D7543D8111}" type="presOf" srcId="{47A471E8-AD9E-4029-BD50-8941DFBCB3AF}" destId="{1AD2B68D-7257-4758-B8A2-88B35FB53496}" srcOrd="1" destOrd="0" presId="urn:microsoft.com/office/officeart/2005/8/layout/process5"/>
    <dgm:cxn modelId="{79D392EC-3DD8-4468-A1C9-3B9B15E36764}" type="presOf" srcId="{E8672A10-43D7-4FAF-92B0-24B92B614E5D}" destId="{A9BC9650-24D6-4C9D-AD2B-A85AD6326711}" srcOrd="0" destOrd="0" presId="urn:microsoft.com/office/officeart/2005/8/layout/process5"/>
    <dgm:cxn modelId="{B56E19ED-1069-41CC-A93D-EC33BD2B4230}" type="presOf" srcId="{217C95E0-A40E-49D8-89B7-452717FF3E4D}" destId="{CC030A3F-27C3-4A66-8450-6809531C11E2}" srcOrd="1" destOrd="0" presId="urn:microsoft.com/office/officeart/2005/8/layout/process5"/>
    <dgm:cxn modelId="{F37D57F0-C003-4E62-99FE-E6365F68F68A}" type="presOf" srcId="{25139850-4C28-4AFB-BC19-53FC99A93C79}" destId="{28F4F5AF-2B33-42A9-A762-91229A8BA613}" srcOrd="0" destOrd="0" presId="urn:microsoft.com/office/officeart/2005/8/layout/process5"/>
    <dgm:cxn modelId="{8D439FF1-6F2C-433B-9FA7-52E252D273A5}" type="presOf" srcId="{8AEED1DA-5AAB-4551-B4EE-6DC9B804A8F3}" destId="{1E180BC3-8152-449C-88CD-5FA1B2F07A3F}" srcOrd="0" destOrd="0" presId="urn:microsoft.com/office/officeart/2005/8/layout/process5"/>
    <dgm:cxn modelId="{04BAB2F6-2BB9-46AA-BDE1-DF8066A3D4DA}" srcId="{44D3D796-424C-48AA-9732-AAA21E88CE4B}" destId="{25139850-4C28-4AFB-BC19-53FC99A93C79}" srcOrd="8" destOrd="0" parTransId="{B3BA82EC-1381-4605-BF81-B59BC2A3C3AD}" sibTransId="{65B720D7-CB5B-4A1E-AE77-064E3EB84261}"/>
    <dgm:cxn modelId="{FBF5B8FA-DFC4-47B0-A8B0-6F610B1732D8}" type="presOf" srcId="{8FE68289-B9DD-44C4-8AA2-A2A9BEF8C4B0}" destId="{5D425D76-BA87-4DA6-8F52-7D711DD06058}" srcOrd="1" destOrd="0" presId="urn:microsoft.com/office/officeart/2005/8/layout/process5"/>
    <dgm:cxn modelId="{7C9FB0FC-B7CA-4B99-820A-466194E7C93C}" type="presOf" srcId="{44D3D796-424C-48AA-9732-AAA21E88CE4B}" destId="{0EC3DBA5-D369-4F61-AF74-149717CEF87C}" srcOrd="0" destOrd="0" presId="urn:microsoft.com/office/officeart/2005/8/layout/process5"/>
    <dgm:cxn modelId="{25916DE3-573A-4C52-A4F6-37329FBC2761}" type="presParOf" srcId="{0EC3DBA5-D369-4F61-AF74-149717CEF87C}" destId="{1E180BC3-8152-449C-88CD-5FA1B2F07A3F}" srcOrd="0" destOrd="0" presId="urn:microsoft.com/office/officeart/2005/8/layout/process5"/>
    <dgm:cxn modelId="{F71C1EF1-4CE9-4D9B-9DC8-A8630F77F02B}" type="presParOf" srcId="{0EC3DBA5-D369-4F61-AF74-149717CEF87C}" destId="{11FA248F-6EE1-422F-B4F4-79C326D5D7DF}" srcOrd="1" destOrd="0" presId="urn:microsoft.com/office/officeart/2005/8/layout/process5"/>
    <dgm:cxn modelId="{76B6AC1F-CB0E-42A8-81F9-A499845E1F11}" type="presParOf" srcId="{11FA248F-6EE1-422F-B4F4-79C326D5D7DF}" destId="{1AD2B68D-7257-4758-B8A2-88B35FB53496}" srcOrd="0" destOrd="0" presId="urn:microsoft.com/office/officeart/2005/8/layout/process5"/>
    <dgm:cxn modelId="{453A76CC-F159-429A-865F-9B6766DA4AF7}" type="presParOf" srcId="{0EC3DBA5-D369-4F61-AF74-149717CEF87C}" destId="{5CE0D861-7517-4DB5-9936-F39BFAF7A6BF}" srcOrd="2" destOrd="0" presId="urn:microsoft.com/office/officeart/2005/8/layout/process5"/>
    <dgm:cxn modelId="{F03CB155-AD50-4CCC-A0A7-27A044830287}" type="presParOf" srcId="{0EC3DBA5-D369-4F61-AF74-149717CEF87C}" destId="{82943DE5-3C4E-4770-A874-7339AAC2CF77}" srcOrd="3" destOrd="0" presId="urn:microsoft.com/office/officeart/2005/8/layout/process5"/>
    <dgm:cxn modelId="{5689D00C-AC95-469A-8E60-64FF18FB31B7}" type="presParOf" srcId="{82943DE5-3C4E-4770-A874-7339AAC2CF77}" destId="{A61057F9-F176-4001-8C70-39E2E02CAC17}" srcOrd="0" destOrd="0" presId="urn:microsoft.com/office/officeart/2005/8/layout/process5"/>
    <dgm:cxn modelId="{60EBD9A4-C508-40B5-8D07-A5F3E47D8B26}" type="presParOf" srcId="{0EC3DBA5-D369-4F61-AF74-149717CEF87C}" destId="{8F2DF300-D404-416A-A310-A144E124F950}" srcOrd="4" destOrd="0" presId="urn:microsoft.com/office/officeart/2005/8/layout/process5"/>
    <dgm:cxn modelId="{C1E5E8E9-97E3-423C-BAF0-0DF803EB3244}" type="presParOf" srcId="{0EC3DBA5-D369-4F61-AF74-149717CEF87C}" destId="{518E3985-0840-4CC5-B546-9CD3D815DA93}" srcOrd="5" destOrd="0" presId="urn:microsoft.com/office/officeart/2005/8/layout/process5"/>
    <dgm:cxn modelId="{DD54AECD-3B25-4F8D-98D4-C91D6CAF0FEE}" type="presParOf" srcId="{518E3985-0840-4CC5-B546-9CD3D815DA93}" destId="{3A6E8D3E-6F0E-4E40-9A50-ACF66CF8A6E6}" srcOrd="0" destOrd="0" presId="urn:microsoft.com/office/officeart/2005/8/layout/process5"/>
    <dgm:cxn modelId="{5E3AACAB-0523-49BA-856C-7FE8BA0E315F}" type="presParOf" srcId="{0EC3DBA5-D369-4F61-AF74-149717CEF87C}" destId="{5BE1C6C1-872C-43BF-90FB-1D3EAF857ADD}" srcOrd="6" destOrd="0" presId="urn:microsoft.com/office/officeart/2005/8/layout/process5"/>
    <dgm:cxn modelId="{560D38AD-0927-49A2-9D49-BAF3BE6A3AAA}" type="presParOf" srcId="{0EC3DBA5-D369-4F61-AF74-149717CEF87C}" destId="{DA0B81B8-B2DE-4FBB-A55D-30D8D3F14AF7}" srcOrd="7" destOrd="0" presId="urn:microsoft.com/office/officeart/2005/8/layout/process5"/>
    <dgm:cxn modelId="{9E2A0CB6-988F-4A0F-A61A-AC02F30AF3A6}" type="presParOf" srcId="{DA0B81B8-B2DE-4FBB-A55D-30D8D3F14AF7}" destId="{CC030A3F-27C3-4A66-8450-6809531C11E2}" srcOrd="0" destOrd="0" presId="urn:microsoft.com/office/officeart/2005/8/layout/process5"/>
    <dgm:cxn modelId="{ED4A27BB-00A7-4006-8307-F8CFAC8A0F76}" type="presParOf" srcId="{0EC3DBA5-D369-4F61-AF74-149717CEF87C}" destId="{DD699924-41CD-400A-A4F0-7CFF5B6D3032}" srcOrd="8" destOrd="0" presId="urn:microsoft.com/office/officeart/2005/8/layout/process5"/>
    <dgm:cxn modelId="{8DD3582B-5236-4D8B-8F2F-747B30902EAE}" type="presParOf" srcId="{0EC3DBA5-D369-4F61-AF74-149717CEF87C}" destId="{0CE7E81C-AC6B-4232-8E3C-27205BCFEE8D}" srcOrd="9" destOrd="0" presId="urn:microsoft.com/office/officeart/2005/8/layout/process5"/>
    <dgm:cxn modelId="{2D243049-06A9-49F9-B7A6-FB8921AD6E86}" type="presParOf" srcId="{0CE7E81C-AC6B-4232-8E3C-27205BCFEE8D}" destId="{8CA6C6C8-57FF-4728-ADCE-418A1B12DCAD}" srcOrd="0" destOrd="0" presId="urn:microsoft.com/office/officeart/2005/8/layout/process5"/>
    <dgm:cxn modelId="{C824AF5A-C3C5-468B-B10C-9CE7D72A121D}" type="presParOf" srcId="{0EC3DBA5-D369-4F61-AF74-149717CEF87C}" destId="{890D2176-8F57-461D-B5B3-28067BDA0B8A}" srcOrd="10" destOrd="0" presId="urn:microsoft.com/office/officeart/2005/8/layout/process5"/>
    <dgm:cxn modelId="{F027780D-0BD3-41FE-88A0-E251C0E1ECF1}" type="presParOf" srcId="{0EC3DBA5-D369-4F61-AF74-149717CEF87C}" destId="{0CDDDA58-38B5-4795-B916-43F8A20573FC}" srcOrd="11" destOrd="0" presId="urn:microsoft.com/office/officeart/2005/8/layout/process5"/>
    <dgm:cxn modelId="{29CC07BA-CD18-461B-842A-2E9CD4CDBC2A}" type="presParOf" srcId="{0CDDDA58-38B5-4795-B916-43F8A20573FC}" destId="{5D425D76-BA87-4DA6-8F52-7D711DD06058}" srcOrd="0" destOrd="0" presId="urn:microsoft.com/office/officeart/2005/8/layout/process5"/>
    <dgm:cxn modelId="{797860AD-C46E-44F5-82F3-258D047E3EE5}" type="presParOf" srcId="{0EC3DBA5-D369-4F61-AF74-149717CEF87C}" destId="{FF43A1B8-D149-413B-9FBA-6A534B4ED659}" srcOrd="12" destOrd="0" presId="urn:microsoft.com/office/officeart/2005/8/layout/process5"/>
    <dgm:cxn modelId="{BFE9FF3B-8B19-4670-879C-173138F9852C}" type="presParOf" srcId="{0EC3DBA5-D369-4F61-AF74-149717CEF87C}" destId="{C68F9DBE-43B8-462B-85E5-5273387E2F72}" srcOrd="13" destOrd="0" presId="urn:microsoft.com/office/officeart/2005/8/layout/process5"/>
    <dgm:cxn modelId="{A5470B74-F719-4F5C-947F-B31EBCE2B9BE}" type="presParOf" srcId="{C68F9DBE-43B8-462B-85E5-5273387E2F72}" destId="{4428B34E-1CCE-4C6F-A409-75A1D1129199}" srcOrd="0" destOrd="0" presId="urn:microsoft.com/office/officeart/2005/8/layout/process5"/>
    <dgm:cxn modelId="{0DD9FD83-E4B2-4EBB-87DD-E90921192083}" type="presParOf" srcId="{0EC3DBA5-D369-4F61-AF74-149717CEF87C}" destId="{A9BC9650-24D6-4C9D-AD2B-A85AD6326711}" srcOrd="14" destOrd="0" presId="urn:microsoft.com/office/officeart/2005/8/layout/process5"/>
    <dgm:cxn modelId="{AE6A591B-1089-47DF-A7C6-CF029F29A74E}" type="presParOf" srcId="{0EC3DBA5-D369-4F61-AF74-149717CEF87C}" destId="{31423151-567C-4950-BE08-F0026A14E760}" srcOrd="15" destOrd="0" presId="urn:microsoft.com/office/officeart/2005/8/layout/process5"/>
    <dgm:cxn modelId="{18135E7D-0A3E-442A-BD5A-7431D991AF08}" type="presParOf" srcId="{31423151-567C-4950-BE08-F0026A14E760}" destId="{CD5CF463-FBD5-4336-8396-82AF11B512B3}" srcOrd="0" destOrd="0" presId="urn:microsoft.com/office/officeart/2005/8/layout/process5"/>
    <dgm:cxn modelId="{B5CC2ACE-222C-4E80-BB61-FBBA2272AEC2}" type="presParOf" srcId="{0EC3DBA5-D369-4F61-AF74-149717CEF87C}" destId="{28F4F5AF-2B33-42A9-A762-91229A8BA613}" srcOrd="1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180BC3-8152-449C-88CD-5FA1B2F07A3F}">
      <dsp:nvSpPr>
        <dsp:cNvPr id="0" name=""/>
        <dsp:cNvSpPr/>
      </dsp:nvSpPr>
      <dsp:spPr>
        <a:xfrm>
          <a:off x="152406" y="111645"/>
          <a:ext cx="2286005" cy="107704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Applications are reviewed and released for changes if in by the early deadline of </a:t>
          </a:r>
          <a:r>
            <a:rPr lang="en-US" sz="1000" b="1" u="sng" kern="1200" dirty="0"/>
            <a:t>July 15 at 12:00 p.m.</a:t>
          </a:r>
        </a:p>
      </dsp:txBody>
      <dsp:txXfrm>
        <a:off x="183951" y="143190"/>
        <a:ext cx="2222915" cy="1013950"/>
      </dsp:txXfrm>
    </dsp:sp>
    <dsp:sp modelId="{11FA248F-6EE1-422F-B4F4-79C326D5D7DF}">
      <dsp:nvSpPr>
        <dsp:cNvPr id="0" name=""/>
        <dsp:cNvSpPr/>
      </dsp:nvSpPr>
      <dsp:spPr>
        <a:xfrm>
          <a:off x="2606048" y="467285"/>
          <a:ext cx="403851" cy="365761"/>
        </a:xfrm>
        <a:prstGeom prst="rightArrow">
          <a:avLst>
            <a:gd name="adj1" fmla="val 60000"/>
            <a:gd name="adj2" fmla="val 50000"/>
          </a:avLst>
        </a:prstGeom>
        <a:solidFill>
          <a:srgbClr val="36B86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baseline="0">
            <a:solidFill>
              <a:srgbClr val="00B050"/>
            </a:solidFill>
          </a:endParaRPr>
        </a:p>
      </dsp:txBody>
      <dsp:txXfrm>
        <a:off x="2606048" y="540437"/>
        <a:ext cx="294123" cy="219457"/>
      </dsp:txXfrm>
    </dsp:sp>
    <dsp:sp modelId="{5CE0D861-7517-4DB5-9936-F39BFAF7A6BF}">
      <dsp:nvSpPr>
        <dsp:cNvPr id="0" name=""/>
        <dsp:cNvSpPr/>
      </dsp:nvSpPr>
      <dsp:spPr>
        <a:xfrm>
          <a:off x="3200396" y="111645"/>
          <a:ext cx="2286005" cy="107704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Applications submitted after the early deadline but prior to the deadline on </a:t>
          </a:r>
          <a:r>
            <a:rPr lang="en-US" sz="1000" b="1" u="sng" kern="1200" dirty="0"/>
            <a:t>August 9 at 4:00 p.m.</a:t>
          </a:r>
          <a:r>
            <a:rPr lang="en-US" sz="1000" kern="1200" dirty="0"/>
            <a:t>, are reviewed and either declined or sent to Grants Committee </a:t>
          </a:r>
        </a:p>
      </dsp:txBody>
      <dsp:txXfrm>
        <a:off x="3231941" y="143190"/>
        <a:ext cx="2222915" cy="1013950"/>
      </dsp:txXfrm>
    </dsp:sp>
    <dsp:sp modelId="{82943DE5-3C4E-4770-A874-7339AAC2CF77}">
      <dsp:nvSpPr>
        <dsp:cNvPr id="0" name=""/>
        <dsp:cNvSpPr/>
      </dsp:nvSpPr>
      <dsp:spPr>
        <a:xfrm rot="21558999">
          <a:off x="5617844" y="449685"/>
          <a:ext cx="402335" cy="365761"/>
        </a:xfrm>
        <a:prstGeom prst="rightArrow">
          <a:avLst>
            <a:gd name="adj1" fmla="val 60000"/>
            <a:gd name="adj2" fmla="val 50000"/>
          </a:avLst>
        </a:prstGeom>
        <a:solidFill>
          <a:srgbClr val="36B86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solidFill>
              <a:schemeClr val="tx1"/>
            </a:solidFill>
          </a:endParaRPr>
        </a:p>
      </dsp:txBody>
      <dsp:txXfrm>
        <a:off x="5617848" y="523491"/>
        <a:ext cx="292607" cy="219457"/>
      </dsp:txXfrm>
    </dsp:sp>
    <dsp:sp modelId="{8F2DF300-D404-416A-A310-A144E124F950}">
      <dsp:nvSpPr>
        <dsp:cNvPr id="0" name=""/>
        <dsp:cNvSpPr/>
      </dsp:nvSpPr>
      <dsp:spPr>
        <a:xfrm>
          <a:off x="6172195" y="76200"/>
          <a:ext cx="2286005" cy="107704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Grants Committee reviews the work of the staff and approves their recommendations for site visits</a:t>
          </a:r>
        </a:p>
      </dsp:txBody>
      <dsp:txXfrm>
        <a:off x="6203740" y="107745"/>
        <a:ext cx="2222915" cy="1013950"/>
      </dsp:txXfrm>
    </dsp:sp>
    <dsp:sp modelId="{518E3985-0840-4CC5-B546-9CD3D815DA93}">
      <dsp:nvSpPr>
        <dsp:cNvPr id="0" name=""/>
        <dsp:cNvSpPr/>
      </dsp:nvSpPr>
      <dsp:spPr>
        <a:xfrm rot="5359761">
          <a:off x="7097214" y="1301786"/>
          <a:ext cx="402335" cy="365761"/>
        </a:xfrm>
        <a:prstGeom prst="rightArrow">
          <a:avLst>
            <a:gd name="adj1" fmla="val 60000"/>
            <a:gd name="adj2" fmla="val 50000"/>
          </a:avLst>
        </a:prstGeom>
        <a:solidFill>
          <a:srgbClr val="36B86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7188011" y="1283503"/>
        <a:ext cx="219457" cy="292607"/>
      </dsp:txXfrm>
    </dsp:sp>
    <dsp:sp modelId="{5BE1C6C1-872C-43BF-90FB-1D3EAF857ADD}">
      <dsp:nvSpPr>
        <dsp:cNvPr id="0" name=""/>
        <dsp:cNvSpPr/>
      </dsp:nvSpPr>
      <dsp:spPr>
        <a:xfrm>
          <a:off x="6192204" y="1785579"/>
          <a:ext cx="2286005" cy="107704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000" kern="1200" dirty="0"/>
            <a:t>Panel site visits will be conducted starting  October 1 but no later than October 31. </a:t>
          </a:r>
        </a:p>
        <a:p>
          <a:pPr marL="0" lvl="0" algn="ctr" defTabSz="577850">
            <a:lnSpc>
              <a:spcPct val="90000"/>
            </a:lnSpc>
            <a:spcBef>
              <a:spcPct val="0"/>
            </a:spcBef>
            <a:spcAft>
              <a:spcPct val="35000"/>
            </a:spcAft>
            <a:buNone/>
          </a:pPr>
          <a:endParaRPr lang="en-US" sz="700" kern="1200" dirty="0"/>
        </a:p>
      </dsp:txBody>
      <dsp:txXfrm>
        <a:off x="6223749" y="1817124"/>
        <a:ext cx="2222915" cy="1013950"/>
      </dsp:txXfrm>
    </dsp:sp>
    <dsp:sp modelId="{DA0B81B8-B2DE-4FBB-A55D-30D8D3F14AF7}">
      <dsp:nvSpPr>
        <dsp:cNvPr id="0" name=""/>
        <dsp:cNvSpPr/>
      </dsp:nvSpPr>
      <dsp:spPr>
        <a:xfrm rot="10800000">
          <a:off x="5648722" y="2141219"/>
          <a:ext cx="402336" cy="365761"/>
        </a:xfrm>
        <a:prstGeom prst="rightArrow">
          <a:avLst>
            <a:gd name="adj1" fmla="val 60000"/>
            <a:gd name="adj2" fmla="val 50000"/>
          </a:avLst>
        </a:prstGeom>
        <a:solidFill>
          <a:srgbClr val="36B86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5758450" y="2214371"/>
        <a:ext cx="292608" cy="219457"/>
      </dsp:txXfrm>
    </dsp:sp>
    <dsp:sp modelId="{DD699924-41CD-400A-A4F0-7CFF5B6D3032}">
      <dsp:nvSpPr>
        <dsp:cNvPr id="0" name=""/>
        <dsp:cNvSpPr/>
      </dsp:nvSpPr>
      <dsp:spPr>
        <a:xfrm>
          <a:off x="3200396" y="1785579"/>
          <a:ext cx="2286005" cy="107704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000" kern="1200" dirty="0"/>
            <a:t>Panel recommendations given to Grants Committee for approval in November </a:t>
          </a:r>
        </a:p>
        <a:p>
          <a:pPr marL="0" lvl="0" algn="ctr" defTabSz="488950">
            <a:lnSpc>
              <a:spcPct val="90000"/>
            </a:lnSpc>
            <a:spcBef>
              <a:spcPct val="0"/>
            </a:spcBef>
            <a:spcAft>
              <a:spcPct val="35000"/>
            </a:spcAft>
            <a:buNone/>
          </a:pPr>
          <a:endParaRPr lang="en-US" sz="700" kern="1200" dirty="0"/>
        </a:p>
      </dsp:txBody>
      <dsp:txXfrm>
        <a:off x="3231941" y="1817124"/>
        <a:ext cx="2222915" cy="1013950"/>
      </dsp:txXfrm>
    </dsp:sp>
    <dsp:sp modelId="{0CE7E81C-AC6B-4232-8E3C-27205BCFEE8D}">
      <dsp:nvSpPr>
        <dsp:cNvPr id="0" name=""/>
        <dsp:cNvSpPr/>
      </dsp:nvSpPr>
      <dsp:spPr>
        <a:xfrm rot="10800000">
          <a:off x="2590800" y="2133600"/>
          <a:ext cx="402336" cy="365761"/>
        </a:xfrm>
        <a:prstGeom prst="rightArrow">
          <a:avLst>
            <a:gd name="adj1" fmla="val 60000"/>
            <a:gd name="adj2" fmla="val 50000"/>
          </a:avLst>
        </a:prstGeom>
        <a:solidFill>
          <a:srgbClr val="36B86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2700528" y="2206752"/>
        <a:ext cx="292608" cy="219457"/>
      </dsp:txXfrm>
    </dsp:sp>
    <dsp:sp modelId="{890D2176-8F57-461D-B5B3-28067BDA0B8A}">
      <dsp:nvSpPr>
        <dsp:cNvPr id="0" name=""/>
        <dsp:cNvSpPr/>
      </dsp:nvSpPr>
      <dsp:spPr>
        <a:xfrm>
          <a:off x="208588" y="1785579"/>
          <a:ext cx="2286005" cy="107704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000" kern="1200" dirty="0"/>
            <a:t>Full Board of Directors affirm vote by Grants Committee </a:t>
          </a:r>
        </a:p>
        <a:p>
          <a:pPr marL="0" lvl="0" algn="ctr" defTabSz="488950">
            <a:lnSpc>
              <a:spcPct val="90000"/>
            </a:lnSpc>
            <a:spcBef>
              <a:spcPct val="0"/>
            </a:spcBef>
            <a:spcAft>
              <a:spcPct val="35000"/>
            </a:spcAft>
            <a:buNone/>
          </a:pPr>
          <a:endParaRPr lang="en-US" sz="700" kern="1200" dirty="0"/>
        </a:p>
      </dsp:txBody>
      <dsp:txXfrm>
        <a:off x="240133" y="1817124"/>
        <a:ext cx="2222915" cy="1013950"/>
      </dsp:txXfrm>
    </dsp:sp>
    <dsp:sp modelId="{0CDDDA58-38B5-4795-B916-43F8A20573FC}">
      <dsp:nvSpPr>
        <dsp:cNvPr id="0" name=""/>
        <dsp:cNvSpPr/>
      </dsp:nvSpPr>
      <dsp:spPr>
        <a:xfrm rot="5400000">
          <a:off x="1107706" y="2951949"/>
          <a:ext cx="402336" cy="365761"/>
        </a:xfrm>
        <a:prstGeom prst="rightArrow">
          <a:avLst>
            <a:gd name="adj1" fmla="val 60000"/>
            <a:gd name="adj2" fmla="val 50000"/>
          </a:avLst>
        </a:prstGeom>
        <a:solidFill>
          <a:srgbClr val="36B86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solidFill>
              <a:schemeClr val="tx1"/>
            </a:solidFill>
          </a:endParaRPr>
        </a:p>
      </dsp:txBody>
      <dsp:txXfrm rot="-5400000">
        <a:off x="1199145" y="2933662"/>
        <a:ext cx="219457" cy="292608"/>
      </dsp:txXfrm>
    </dsp:sp>
    <dsp:sp modelId="{FF43A1B8-D149-413B-9FBA-6A534B4ED659}">
      <dsp:nvSpPr>
        <dsp:cNvPr id="0" name=""/>
        <dsp:cNvSpPr/>
      </dsp:nvSpPr>
      <dsp:spPr>
        <a:xfrm>
          <a:off x="122268" y="3423877"/>
          <a:ext cx="2286005" cy="107704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Applicants receive notice of funding prior to Thanksgiving weekend</a:t>
          </a:r>
        </a:p>
      </dsp:txBody>
      <dsp:txXfrm>
        <a:off x="153813" y="3455422"/>
        <a:ext cx="2222915" cy="1013950"/>
      </dsp:txXfrm>
    </dsp:sp>
    <dsp:sp modelId="{C68F9DBE-43B8-462B-85E5-5273387E2F72}">
      <dsp:nvSpPr>
        <dsp:cNvPr id="0" name=""/>
        <dsp:cNvSpPr/>
      </dsp:nvSpPr>
      <dsp:spPr>
        <a:xfrm>
          <a:off x="2685381" y="3735245"/>
          <a:ext cx="402334" cy="365761"/>
        </a:xfrm>
        <a:prstGeom prst="rightArrow">
          <a:avLst>
            <a:gd name="adj1" fmla="val 60000"/>
            <a:gd name="adj2" fmla="val 50000"/>
          </a:avLst>
        </a:prstGeom>
        <a:solidFill>
          <a:srgbClr val="36B86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685381" y="3808397"/>
        <a:ext cx="292606" cy="219457"/>
      </dsp:txXfrm>
    </dsp:sp>
    <dsp:sp modelId="{A9BC9650-24D6-4C9D-AD2B-A85AD6326711}">
      <dsp:nvSpPr>
        <dsp:cNvPr id="0" name=""/>
        <dsp:cNvSpPr/>
      </dsp:nvSpPr>
      <dsp:spPr>
        <a:xfrm>
          <a:off x="3200396" y="3423877"/>
          <a:ext cx="2286005" cy="107704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The annual press conference will be held  Friday, December 6</a:t>
          </a:r>
        </a:p>
      </dsp:txBody>
      <dsp:txXfrm>
        <a:off x="3231941" y="3455422"/>
        <a:ext cx="2222915" cy="1013950"/>
      </dsp:txXfrm>
    </dsp:sp>
    <dsp:sp modelId="{31423151-567C-4950-BE08-F0026A14E760}">
      <dsp:nvSpPr>
        <dsp:cNvPr id="0" name=""/>
        <dsp:cNvSpPr/>
      </dsp:nvSpPr>
      <dsp:spPr>
        <a:xfrm>
          <a:off x="5617843" y="3779517"/>
          <a:ext cx="402336" cy="365761"/>
        </a:xfrm>
        <a:prstGeom prst="rightArrow">
          <a:avLst>
            <a:gd name="adj1" fmla="val 60000"/>
            <a:gd name="adj2" fmla="val 50000"/>
          </a:avLst>
        </a:prstGeom>
        <a:solidFill>
          <a:srgbClr val="36B86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617843" y="3852669"/>
        <a:ext cx="292608" cy="219457"/>
      </dsp:txXfrm>
    </dsp:sp>
    <dsp:sp modelId="{28F4F5AF-2B33-42A9-A762-91229A8BA613}">
      <dsp:nvSpPr>
        <dsp:cNvPr id="0" name=""/>
        <dsp:cNvSpPr/>
      </dsp:nvSpPr>
      <dsp:spPr>
        <a:xfrm>
          <a:off x="6172195" y="3423877"/>
          <a:ext cx="2286005" cy="107704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Funds are distributed</a:t>
          </a:r>
          <a:r>
            <a:rPr lang="en-US" sz="1000" kern="1200" baseline="0" dirty="0"/>
            <a:t> no later than the end of January 2025 </a:t>
          </a:r>
          <a:endParaRPr lang="en-US" sz="1000" kern="1200" dirty="0"/>
        </a:p>
      </dsp:txBody>
      <dsp:txXfrm>
        <a:off x="6203740" y="3455422"/>
        <a:ext cx="2222915" cy="1013950"/>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11B12F-E15B-401D-A74E-97F4FE8ABF21}" type="datetimeFigureOut">
              <a:rPr lang="en-US" smtClean="0"/>
              <a:t>6/28/2024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BC4F61-C51E-44A1-90CF-0ACB78F1EADC}" type="slidenum">
              <a:rPr lang="en-US" smtClean="0"/>
              <a:t>‹#›</a:t>
            </a:fld>
            <a:endParaRPr lang="en-US"/>
          </a:p>
        </p:txBody>
      </p:sp>
    </p:spTree>
    <p:extLst>
      <p:ext uri="{BB962C8B-B14F-4D97-AF65-F5344CB8AC3E}">
        <p14:creationId xmlns:p14="http://schemas.microsoft.com/office/powerpoint/2010/main" val="906276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B2B5CEF4-CF2E-2245-1283-1F7BCA3FFA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44F76731-58D9-F3E3-4A72-41EEFD6235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Matt</a:t>
            </a:r>
          </a:p>
          <a:p>
            <a:pPr>
              <a:spcBef>
                <a:spcPct val="0"/>
              </a:spcBef>
            </a:pPr>
            <a:endParaRPr lang="en-US" altLang="en-US" dirty="0"/>
          </a:p>
          <a:p>
            <a:pPr>
              <a:spcBef>
                <a:spcPct val="0"/>
              </a:spcBef>
            </a:pPr>
            <a:r>
              <a:rPr lang="en-US" altLang="en-US" dirty="0"/>
              <a:t>Community Leadership of CFCSRA -- </a:t>
            </a:r>
          </a:p>
        </p:txBody>
      </p:sp>
      <p:sp>
        <p:nvSpPr>
          <p:cNvPr id="50179" name="Slide Number Placeholder 3">
            <a:extLst>
              <a:ext uri="{FF2B5EF4-FFF2-40B4-BE49-F238E27FC236}">
                <a16:creationId xmlns:a16="http://schemas.microsoft.com/office/drawing/2014/main" id="{4A179DE6-D6DF-F217-7BA4-546600CB4D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ptos" panose="020B0004020202020204" pitchFamily="34" charset="0"/>
              </a:defRPr>
            </a:lvl1pPr>
            <a:lvl2pPr marL="757066" indent="-291179">
              <a:defRPr>
                <a:solidFill>
                  <a:schemeClr val="tx1"/>
                </a:solidFill>
                <a:latin typeface="Aptos" panose="020B0004020202020204" pitchFamily="34" charset="0"/>
              </a:defRPr>
            </a:lvl2pPr>
            <a:lvl3pPr marL="1164717" indent="-232943">
              <a:defRPr>
                <a:solidFill>
                  <a:schemeClr val="tx1"/>
                </a:solidFill>
                <a:latin typeface="Aptos" panose="020B0004020202020204" pitchFamily="34" charset="0"/>
              </a:defRPr>
            </a:lvl3pPr>
            <a:lvl4pPr marL="1630604" indent="-232943">
              <a:defRPr>
                <a:solidFill>
                  <a:schemeClr val="tx1"/>
                </a:solidFill>
                <a:latin typeface="Aptos" panose="020B0004020202020204" pitchFamily="34" charset="0"/>
              </a:defRPr>
            </a:lvl4pPr>
            <a:lvl5pPr marL="2096491" indent="-232943">
              <a:defRPr>
                <a:solidFill>
                  <a:schemeClr val="tx1"/>
                </a:solidFill>
                <a:latin typeface="Aptos" panose="020B0004020202020204" pitchFamily="34" charset="0"/>
              </a:defRPr>
            </a:lvl5pPr>
            <a:lvl6pPr marL="2562377" indent="-232943" fontAlgn="base">
              <a:spcBef>
                <a:spcPct val="0"/>
              </a:spcBef>
              <a:spcAft>
                <a:spcPct val="0"/>
              </a:spcAft>
              <a:defRPr>
                <a:solidFill>
                  <a:schemeClr val="tx1"/>
                </a:solidFill>
                <a:latin typeface="Aptos" panose="020B0004020202020204" pitchFamily="34" charset="0"/>
              </a:defRPr>
            </a:lvl6pPr>
            <a:lvl7pPr marL="3028264" indent="-232943" fontAlgn="base">
              <a:spcBef>
                <a:spcPct val="0"/>
              </a:spcBef>
              <a:spcAft>
                <a:spcPct val="0"/>
              </a:spcAft>
              <a:defRPr>
                <a:solidFill>
                  <a:schemeClr val="tx1"/>
                </a:solidFill>
                <a:latin typeface="Aptos" panose="020B0004020202020204" pitchFamily="34" charset="0"/>
              </a:defRPr>
            </a:lvl7pPr>
            <a:lvl8pPr marL="3494151" indent="-232943" fontAlgn="base">
              <a:spcBef>
                <a:spcPct val="0"/>
              </a:spcBef>
              <a:spcAft>
                <a:spcPct val="0"/>
              </a:spcAft>
              <a:defRPr>
                <a:solidFill>
                  <a:schemeClr val="tx1"/>
                </a:solidFill>
                <a:latin typeface="Aptos" panose="020B0004020202020204" pitchFamily="34" charset="0"/>
              </a:defRPr>
            </a:lvl8pPr>
            <a:lvl9pPr marL="3960038" indent="-232943" fontAlgn="base">
              <a:spcBef>
                <a:spcPct val="0"/>
              </a:spcBef>
              <a:spcAft>
                <a:spcPct val="0"/>
              </a:spcAft>
              <a:defRPr>
                <a:solidFill>
                  <a:schemeClr val="tx1"/>
                </a:solidFill>
                <a:latin typeface="Aptos" panose="020B0004020202020204" pitchFamily="34" charset="0"/>
              </a:defRPr>
            </a:lvl9pPr>
          </a:lstStyle>
          <a:p>
            <a:fld id="{4B5AD14B-945D-C84C-BEC0-92A9421FEA54}" type="slidenum">
              <a:rPr lang="en-US" altLang="en-US"/>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a:t>
            </a:r>
          </a:p>
        </p:txBody>
      </p:sp>
      <p:sp>
        <p:nvSpPr>
          <p:cNvPr id="4" name="Slide Number Placeholder 3"/>
          <p:cNvSpPr>
            <a:spLocks noGrp="1"/>
          </p:cNvSpPr>
          <p:nvPr>
            <p:ph type="sldNum" sz="quarter" idx="5"/>
          </p:nvPr>
        </p:nvSpPr>
        <p:spPr/>
        <p:txBody>
          <a:bodyPr/>
          <a:lstStyle/>
          <a:p>
            <a:fld id="{88BC4F61-C51E-44A1-90CF-0ACB78F1EADC}" type="slidenum">
              <a:rPr lang="en-US" smtClean="0"/>
              <a:t>21</a:t>
            </a:fld>
            <a:endParaRPr lang="en-US"/>
          </a:p>
        </p:txBody>
      </p:sp>
    </p:spTree>
    <p:extLst>
      <p:ext uri="{BB962C8B-B14F-4D97-AF65-F5344CB8AC3E}">
        <p14:creationId xmlns:p14="http://schemas.microsoft.com/office/powerpoint/2010/main" val="2780438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a:t>
            </a:r>
          </a:p>
        </p:txBody>
      </p:sp>
      <p:sp>
        <p:nvSpPr>
          <p:cNvPr id="4" name="Slide Number Placeholder 3"/>
          <p:cNvSpPr>
            <a:spLocks noGrp="1"/>
          </p:cNvSpPr>
          <p:nvPr>
            <p:ph type="sldNum" sz="quarter" idx="5"/>
          </p:nvPr>
        </p:nvSpPr>
        <p:spPr/>
        <p:txBody>
          <a:bodyPr/>
          <a:lstStyle/>
          <a:p>
            <a:fld id="{88BC4F61-C51E-44A1-90CF-0ACB78F1EADC}" type="slidenum">
              <a:rPr lang="en-US" smtClean="0"/>
              <a:t>22</a:t>
            </a:fld>
            <a:endParaRPr lang="en-US"/>
          </a:p>
        </p:txBody>
      </p:sp>
    </p:spTree>
    <p:extLst>
      <p:ext uri="{BB962C8B-B14F-4D97-AF65-F5344CB8AC3E}">
        <p14:creationId xmlns:p14="http://schemas.microsoft.com/office/powerpoint/2010/main" val="2215297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REBECCA</a:t>
            </a:r>
          </a:p>
        </p:txBody>
      </p:sp>
      <p:sp>
        <p:nvSpPr>
          <p:cNvPr id="4" name="Slide Number Placeholder 3"/>
          <p:cNvSpPr>
            <a:spLocks noGrp="1"/>
          </p:cNvSpPr>
          <p:nvPr>
            <p:ph type="sldNum" sz="quarter" idx="5"/>
          </p:nvPr>
        </p:nvSpPr>
        <p:spPr/>
        <p:txBody>
          <a:bodyPr/>
          <a:lstStyle/>
          <a:p>
            <a:fld id="{88BC4F61-C51E-44A1-90CF-0ACB78F1EADC}" type="slidenum">
              <a:rPr lang="en-US" smtClean="0"/>
              <a:t>25</a:t>
            </a:fld>
            <a:endParaRPr lang="en-US"/>
          </a:p>
        </p:txBody>
      </p:sp>
    </p:spTree>
    <p:extLst>
      <p:ext uri="{BB962C8B-B14F-4D97-AF65-F5344CB8AC3E}">
        <p14:creationId xmlns:p14="http://schemas.microsoft.com/office/powerpoint/2010/main" val="2604991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a:t>
            </a:r>
          </a:p>
        </p:txBody>
      </p:sp>
      <p:sp>
        <p:nvSpPr>
          <p:cNvPr id="4" name="Slide Number Placeholder 3"/>
          <p:cNvSpPr>
            <a:spLocks noGrp="1"/>
          </p:cNvSpPr>
          <p:nvPr>
            <p:ph type="sldNum" sz="quarter" idx="5"/>
          </p:nvPr>
        </p:nvSpPr>
        <p:spPr/>
        <p:txBody>
          <a:bodyPr/>
          <a:lstStyle/>
          <a:p>
            <a:fld id="{88BC4F61-C51E-44A1-90CF-0ACB78F1EADC}" type="slidenum">
              <a:rPr lang="en-US" smtClean="0"/>
              <a:t>32</a:t>
            </a:fld>
            <a:endParaRPr lang="en-US"/>
          </a:p>
        </p:txBody>
      </p:sp>
    </p:spTree>
    <p:extLst>
      <p:ext uri="{BB962C8B-B14F-4D97-AF65-F5344CB8AC3E}">
        <p14:creationId xmlns:p14="http://schemas.microsoft.com/office/powerpoint/2010/main" val="4272536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
        <p:nvSpPr>
          <p:cNvPr id="4" name="Slide Number Placeholder 3"/>
          <p:cNvSpPr>
            <a:spLocks noGrp="1"/>
          </p:cNvSpPr>
          <p:nvPr>
            <p:ph type="sldNum" sz="quarter" idx="5"/>
          </p:nvPr>
        </p:nvSpPr>
        <p:spPr/>
        <p:txBody>
          <a:bodyPr/>
          <a:lstStyle/>
          <a:p>
            <a:fld id="{88BC4F61-C51E-44A1-90CF-0ACB78F1EADC}" type="slidenum">
              <a:rPr lang="en-US" smtClean="0"/>
              <a:t>3</a:t>
            </a:fld>
            <a:endParaRPr lang="en-US"/>
          </a:p>
        </p:txBody>
      </p:sp>
    </p:spTree>
    <p:extLst>
      <p:ext uri="{BB962C8B-B14F-4D97-AF65-F5344CB8AC3E}">
        <p14:creationId xmlns:p14="http://schemas.microsoft.com/office/powerpoint/2010/main" val="2626849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a:extLst>
              <a:ext uri="{FF2B5EF4-FFF2-40B4-BE49-F238E27FC236}">
                <a16:creationId xmlns:a16="http://schemas.microsoft.com/office/drawing/2014/main" id="{D3BD02B8-0CD8-D762-7000-138F7A93C6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4" name="Notes Placeholder 2">
            <a:extLst>
              <a:ext uri="{FF2B5EF4-FFF2-40B4-BE49-F238E27FC236}">
                <a16:creationId xmlns:a16="http://schemas.microsoft.com/office/drawing/2014/main" id="{0BAD8147-B77E-E290-90B0-A82F4EE913F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Matt…</a:t>
            </a:r>
          </a:p>
          <a:p>
            <a:pPr>
              <a:spcBef>
                <a:spcPct val="0"/>
              </a:spcBef>
            </a:pPr>
            <a:endParaRPr lang="en-US" altLang="en-US" dirty="0"/>
          </a:p>
          <a:p>
            <a:pPr>
              <a:spcBef>
                <a:spcPct val="0"/>
              </a:spcBef>
            </a:pPr>
            <a:r>
              <a:rPr lang="en-US" altLang="en-US" dirty="0"/>
              <a:t>Our mission – engage, inform, and inspire donors to build a stronger &amp; more vibrant community</a:t>
            </a:r>
          </a:p>
          <a:p>
            <a:pPr>
              <a:spcBef>
                <a:spcPct val="0"/>
              </a:spcBef>
            </a:pPr>
            <a:endParaRPr lang="en-US" altLang="en-US" dirty="0"/>
          </a:p>
          <a:p>
            <a:pPr>
              <a:spcBef>
                <a:spcPct val="0"/>
              </a:spcBef>
            </a:pPr>
            <a:r>
              <a:rPr lang="en-US" altLang="en-US" dirty="0"/>
              <a:t>We exist to impact the community we love</a:t>
            </a:r>
          </a:p>
          <a:p>
            <a:pPr>
              <a:spcBef>
                <a:spcPct val="0"/>
              </a:spcBef>
            </a:pPr>
            <a:endParaRPr lang="en-US" altLang="en-US" dirty="0"/>
          </a:p>
          <a:p>
            <a:pPr>
              <a:spcBef>
                <a:spcPct val="0"/>
              </a:spcBef>
            </a:pPr>
            <a:r>
              <a:rPr lang="en-US" altLang="en-US" dirty="0"/>
              <a:t>Make August radically better…we do this in three ways…</a:t>
            </a:r>
          </a:p>
        </p:txBody>
      </p:sp>
      <p:sp>
        <p:nvSpPr>
          <p:cNvPr id="8195" name="Slide Number Placeholder 3">
            <a:extLst>
              <a:ext uri="{FF2B5EF4-FFF2-40B4-BE49-F238E27FC236}">
                <a16:creationId xmlns:a16="http://schemas.microsoft.com/office/drawing/2014/main" id="{2702D313-026A-DA97-1828-B424F94E49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ptos" panose="020B0004020202020204" pitchFamily="34" charset="0"/>
              </a:defRPr>
            </a:lvl1pPr>
            <a:lvl2pPr marL="757066" indent="-291179">
              <a:defRPr>
                <a:solidFill>
                  <a:schemeClr val="tx1"/>
                </a:solidFill>
                <a:latin typeface="Aptos" panose="020B0004020202020204" pitchFamily="34" charset="0"/>
              </a:defRPr>
            </a:lvl2pPr>
            <a:lvl3pPr marL="1164717" indent="-232943">
              <a:defRPr>
                <a:solidFill>
                  <a:schemeClr val="tx1"/>
                </a:solidFill>
                <a:latin typeface="Aptos" panose="020B0004020202020204" pitchFamily="34" charset="0"/>
              </a:defRPr>
            </a:lvl3pPr>
            <a:lvl4pPr marL="1630604" indent="-232943">
              <a:defRPr>
                <a:solidFill>
                  <a:schemeClr val="tx1"/>
                </a:solidFill>
                <a:latin typeface="Aptos" panose="020B0004020202020204" pitchFamily="34" charset="0"/>
              </a:defRPr>
            </a:lvl4pPr>
            <a:lvl5pPr marL="2096491" indent="-232943">
              <a:defRPr>
                <a:solidFill>
                  <a:schemeClr val="tx1"/>
                </a:solidFill>
                <a:latin typeface="Aptos" panose="020B0004020202020204" pitchFamily="34" charset="0"/>
              </a:defRPr>
            </a:lvl5pPr>
            <a:lvl6pPr marL="2562377" indent="-232943" fontAlgn="base">
              <a:spcBef>
                <a:spcPct val="0"/>
              </a:spcBef>
              <a:spcAft>
                <a:spcPct val="0"/>
              </a:spcAft>
              <a:defRPr>
                <a:solidFill>
                  <a:schemeClr val="tx1"/>
                </a:solidFill>
                <a:latin typeface="Aptos" panose="020B0004020202020204" pitchFamily="34" charset="0"/>
              </a:defRPr>
            </a:lvl6pPr>
            <a:lvl7pPr marL="3028264" indent="-232943" fontAlgn="base">
              <a:spcBef>
                <a:spcPct val="0"/>
              </a:spcBef>
              <a:spcAft>
                <a:spcPct val="0"/>
              </a:spcAft>
              <a:defRPr>
                <a:solidFill>
                  <a:schemeClr val="tx1"/>
                </a:solidFill>
                <a:latin typeface="Aptos" panose="020B0004020202020204" pitchFamily="34" charset="0"/>
              </a:defRPr>
            </a:lvl7pPr>
            <a:lvl8pPr marL="3494151" indent="-232943" fontAlgn="base">
              <a:spcBef>
                <a:spcPct val="0"/>
              </a:spcBef>
              <a:spcAft>
                <a:spcPct val="0"/>
              </a:spcAft>
              <a:defRPr>
                <a:solidFill>
                  <a:schemeClr val="tx1"/>
                </a:solidFill>
                <a:latin typeface="Aptos" panose="020B0004020202020204" pitchFamily="34" charset="0"/>
              </a:defRPr>
            </a:lvl8pPr>
            <a:lvl9pPr marL="3960038" indent="-232943" fontAlgn="base">
              <a:spcBef>
                <a:spcPct val="0"/>
              </a:spcBef>
              <a:spcAft>
                <a:spcPct val="0"/>
              </a:spcAft>
              <a:defRPr>
                <a:solidFill>
                  <a:schemeClr val="tx1"/>
                </a:solidFill>
                <a:latin typeface="Aptos" panose="020B0004020202020204" pitchFamily="34" charset="0"/>
              </a:defRPr>
            </a:lvl9pPr>
          </a:lstStyle>
          <a:p>
            <a:fld id="{18C3971A-CDCA-B542-AA94-6AF6B2A50263}" type="slidenum">
              <a:rPr lang="en-US" altLang="en-US"/>
              <a:pPr/>
              <a:t>4</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a:extLst>
              <a:ext uri="{FF2B5EF4-FFF2-40B4-BE49-F238E27FC236}">
                <a16:creationId xmlns:a16="http://schemas.microsoft.com/office/drawing/2014/main" id="{5E7B23AC-4943-020A-39EF-0DBFAF4435D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2" name="Notes Placeholder 2">
            <a:extLst>
              <a:ext uri="{FF2B5EF4-FFF2-40B4-BE49-F238E27FC236}">
                <a16:creationId xmlns:a16="http://schemas.microsoft.com/office/drawing/2014/main" id="{F557DAFC-A02C-A976-57FB-2289D9EA114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Matt:</a:t>
            </a:r>
          </a:p>
          <a:p>
            <a:endParaRPr lang="en-US" dirty="0"/>
          </a:p>
          <a:p>
            <a:r>
              <a:rPr lang="en-US" dirty="0"/>
              <a:t>Three buckets of work: make our community better!</a:t>
            </a:r>
          </a:p>
          <a:p>
            <a:endParaRPr lang="en-US" dirty="0"/>
          </a:p>
          <a:p>
            <a:r>
              <a:rPr lang="en-US" dirty="0"/>
              <a:t>You as Professional Advisors in trusted spaces with people are partners with us.</a:t>
            </a:r>
          </a:p>
          <a:p>
            <a:endParaRPr lang="en-US" dirty="0"/>
          </a:p>
          <a:p>
            <a:r>
              <a:rPr lang="en-US" dirty="0"/>
              <a:t>Community Endowment / Foundation</a:t>
            </a:r>
          </a:p>
        </p:txBody>
      </p:sp>
      <p:sp>
        <p:nvSpPr>
          <p:cNvPr id="10243" name="Slide Number Placeholder 3">
            <a:extLst>
              <a:ext uri="{FF2B5EF4-FFF2-40B4-BE49-F238E27FC236}">
                <a16:creationId xmlns:a16="http://schemas.microsoft.com/office/drawing/2014/main" id="{244D9359-328C-3B22-5D60-7A5B0683CB0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ptos" panose="020B0004020202020204" pitchFamily="34" charset="0"/>
              </a:defRPr>
            </a:lvl1pPr>
            <a:lvl2pPr marL="757066" indent="-291179">
              <a:defRPr>
                <a:solidFill>
                  <a:schemeClr val="tx1"/>
                </a:solidFill>
                <a:latin typeface="Aptos" panose="020B0004020202020204" pitchFamily="34" charset="0"/>
              </a:defRPr>
            </a:lvl2pPr>
            <a:lvl3pPr marL="1164717" indent="-232943">
              <a:defRPr>
                <a:solidFill>
                  <a:schemeClr val="tx1"/>
                </a:solidFill>
                <a:latin typeface="Aptos" panose="020B0004020202020204" pitchFamily="34" charset="0"/>
              </a:defRPr>
            </a:lvl3pPr>
            <a:lvl4pPr marL="1630604" indent="-232943">
              <a:defRPr>
                <a:solidFill>
                  <a:schemeClr val="tx1"/>
                </a:solidFill>
                <a:latin typeface="Aptos" panose="020B0004020202020204" pitchFamily="34" charset="0"/>
              </a:defRPr>
            </a:lvl4pPr>
            <a:lvl5pPr marL="2096491" indent="-232943">
              <a:defRPr>
                <a:solidFill>
                  <a:schemeClr val="tx1"/>
                </a:solidFill>
                <a:latin typeface="Aptos" panose="020B0004020202020204" pitchFamily="34" charset="0"/>
              </a:defRPr>
            </a:lvl5pPr>
            <a:lvl6pPr marL="2562377" indent="-232943" fontAlgn="base">
              <a:spcBef>
                <a:spcPct val="0"/>
              </a:spcBef>
              <a:spcAft>
                <a:spcPct val="0"/>
              </a:spcAft>
              <a:defRPr>
                <a:solidFill>
                  <a:schemeClr val="tx1"/>
                </a:solidFill>
                <a:latin typeface="Aptos" panose="020B0004020202020204" pitchFamily="34" charset="0"/>
              </a:defRPr>
            </a:lvl6pPr>
            <a:lvl7pPr marL="3028264" indent="-232943" fontAlgn="base">
              <a:spcBef>
                <a:spcPct val="0"/>
              </a:spcBef>
              <a:spcAft>
                <a:spcPct val="0"/>
              </a:spcAft>
              <a:defRPr>
                <a:solidFill>
                  <a:schemeClr val="tx1"/>
                </a:solidFill>
                <a:latin typeface="Aptos" panose="020B0004020202020204" pitchFamily="34" charset="0"/>
              </a:defRPr>
            </a:lvl7pPr>
            <a:lvl8pPr marL="3494151" indent="-232943" fontAlgn="base">
              <a:spcBef>
                <a:spcPct val="0"/>
              </a:spcBef>
              <a:spcAft>
                <a:spcPct val="0"/>
              </a:spcAft>
              <a:defRPr>
                <a:solidFill>
                  <a:schemeClr val="tx1"/>
                </a:solidFill>
                <a:latin typeface="Aptos" panose="020B0004020202020204" pitchFamily="34" charset="0"/>
              </a:defRPr>
            </a:lvl8pPr>
            <a:lvl9pPr marL="3960038" indent="-232943" fontAlgn="base">
              <a:spcBef>
                <a:spcPct val="0"/>
              </a:spcBef>
              <a:spcAft>
                <a:spcPct val="0"/>
              </a:spcAft>
              <a:defRPr>
                <a:solidFill>
                  <a:schemeClr val="tx1"/>
                </a:solidFill>
                <a:latin typeface="Aptos" panose="020B0004020202020204" pitchFamily="34" charset="0"/>
              </a:defRPr>
            </a:lvl9pPr>
          </a:lstStyle>
          <a:p>
            <a:fld id="{4EEE3CCB-10DC-5947-BAA8-3DC8567E490C}" type="slidenum">
              <a:rPr lang="en-US" altLang="en-US"/>
              <a:pPr/>
              <a:t>5</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 AND M</a:t>
            </a:r>
          </a:p>
        </p:txBody>
      </p:sp>
      <p:sp>
        <p:nvSpPr>
          <p:cNvPr id="4" name="Slide Number Placeholder 3"/>
          <p:cNvSpPr>
            <a:spLocks noGrp="1"/>
          </p:cNvSpPr>
          <p:nvPr>
            <p:ph type="sldNum" sz="quarter" idx="5"/>
          </p:nvPr>
        </p:nvSpPr>
        <p:spPr/>
        <p:txBody>
          <a:bodyPr/>
          <a:lstStyle/>
          <a:p>
            <a:fld id="{88BC4F61-C51E-44A1-90CF-0ACB78F1EADC}" type="slidenum">
              <a:rPr lang="en-US" smtClean="0"/>
              <a:t>6</a:t>
            </a:fld>
            <a:endParaRPr lang="en-US"/>
          </a:p>
        </p:txBody>
      </p:sp>
    </p:spTree>
    <p:extLst>
      <p:ext uri="{BB962C8B-B14F-4D97-AF65-F5344CB8AC3E}">
        <p14:creationId xmlns:p14="http://schemas.microsoft.com/office/powerpoint/2010/main" val="1960812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FFE90E6A-5504-0A11-3F5A-29DAFF30CB7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D59208E6-1247-2423-D7A2-B52405A83F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Shell</a:t>
            </a:r>
          </a:p>
        </p:txBody>
      </p:sp>
      <p:sp>
        <p:nvSpPr>
          <p:cNvPr id="39939" name="Slide Number Placeholder 3">
            <a:extLst>
              <a:ext uri="{FF2B5EF4-FFF2-40B4-BE49-F238E27FC236}">
                <a16:creationId xmlns:a16="http://schemas.microsoft.com/office/drawing/2014/main" id="{3E51BB2D-B281-458D-3EBE-6A7AEE93B6D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ptos" panose="020B0004020202020204" pitchFamily="34" charset="0"/>
              </a:defRPr>
            </a:lvl1pPr>
            <a:lvl2pPr marL="757066" indent="-291179">
              <a:defRPr>
                <a:solidFill>
                  <a:schemeClr val="tx1"/>
                </a:solidFill>
                <a:latin typeface="Aptos" panose="020B0004020202020204" pitchFamily="34" charset="0"/>
              </a:defRPr>
            </a:lvl2pPr>
            <a:lvl3pPr marL="1164717" indent="-232943">
              <a:defRPr>
                <a:solidFill>
                  <a:schemeClr val="tx1"/>
                </a:solidFill>
                <a:latin typeface="Aptos" panose="020B0004020202020204" pitchFamily="34" charset="0"/>
              </a:defRPr>
            </a:lvl3pPr>
            <a:lvl4pPr marL="1630604" indent="-232943">
              <a:defRPr>
                <a:solidFill>
                  <a:schemeClr val="tx1"/>
                </a:solidFill>
                <a:latin typeface="Aptos" panose="020B0004020202020204" pitchFamily="34" charset="0"/>
              </a:defRPr>
            </a:lvl4pPr>
            <a:lvl5pPr marL="2096491" indent="-232943">
              <a:defRPr>
                <a:solidFill>
                  <a:schemeClr val="tx1"/>
                </a:solidFill>
                <a:latin typeface="Aptos" panose="020B0004020202020204" pitchFamily="34" charset="0"/>
              </a:defRPr>
            </a:lvl5pPr>
            <a:lvl6pPr marL="2562377" indent="-232943" fontAlgn="base">
              <a:spcBef>
                <a:spcPct val="0"/>
              </a:spcBef>
              <a:spcAft>
                <a:spcPct val="0"/>
              </a:spcAft>
              <a:defRPr>
                <a:solidFill>
                  <a:schemeClr val="tx1"/>
                </a:solidFill>
                <a:latin typeface="Aptos" panose="020B0004020202020204" pitchFamily="34" charset="0"/>
              </a:defRPr>
            </a:lvl6pPr>
            <a:lvl7pPr marL="3028264" indent="-232943" fontAlgn="base">
              <a:spcBef>
                <a:spcPct val="0"/>
              </a:spcBef>
              <a:spcAft>
                <a:spcPct val="0"/>
              </a:spcAft>
              <a:defRPr>
                <a:solidFill>
                  <a:schemeClr val="tx1"/>
                </a:solidFill>
                <a:latin typeface="Aptos" panose="020B0004020202020204" pitchFamily="34" charset="0"/>
              </a:defRPr>
            </a:lvl7pPr>
            <a:lvl8pPr marL="3494151" indent="-232943" fontAlgn="base">
              <a:spcBef>
                <a:spcPct val="0"/>
              </a:spcBef>
              <a:spcAft>
                <a:spcPct val="0"/>
              </a:spcAft>
              <a:defRPr>
                <a:solidFill>
                  <a:schemeClr val="tx1"/>
                </a:solidFill>
                <a:latin typeface="Aptos" panose="020B0004020202020204" pitchFamily="34" charset="0"/>
              </a:defRPr>
            </a:lvl8pPr>
            <a:lvl9pPr marL="3960038" indent="-232943" fontAlgn="base">
              <a:spcBef>
                <a:spcPct val="0"/>
              </a:spcBef>
              <a:spcAft>
                <a:spcPct val="0"/>
              </a:spcAft>
              <a:defRPr>
                <a:solidFill>
                  <a:schemeClr val="tx1"/>
                </a:solidFill>
                <a:latin typeface="Aptos" panose="020B0004020202020204" pitchFamily="34" charset="0"/>
              </a:defRPr>
            </a:lvl9pPr>
          </a:lstStyle>
          <a:p>
            <a:fld id="{1C61DAFE-92A6-FD47-A158-3A2A3238A31F}" type="slidenum">
              <a:rPr lang="en-US" altLang="en-US"/>
              <a:pPr/>
              <a:t>8</a:t>
            </a:fld>
            <a:endParaRPr lang="en-US" altLang="en-US" dirty="0"/>
          </a:p>
        </p:txBody>
      </p:sp>
    </p:spTree>
    <p:extLst>
      <p:ext uri="{BB962C8B-B14F-4D97-AF65-F5344CB8AC3E}">
        <p14:creationId xmlns:p14="http://schemas.microsoft.com/office/powerpoint/2010/main" val="2491746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BC4F61-C51E-44A1-90CF-0ACB78F1EADC}" type="slidenum">
              <a:rPr lang="en-US" smtClean="0"/>
              <a:t>9</a:t>
            </a:fld>
            <a:endParaRPr lang="en-US"/>
          </a:p>
        </p:txBody>
      </p:sp>
    </p:spTree>
    <p:extLst>
      <p:ext uri="{BB962C8B-B14F-4D97-AF65-F5344CB8AC3E}">
        <p14:creationId xmlns:p14="http://schemas.microsoft.com/office/powerpoint/2010/main" val="3407539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
            </a:r>
          </a:p>
        </p:txBody>
      </p:sp>
      <p:sp>
        <p:nvSpPr>
          <p:cNvPr id="4" name="Slide Number Placeholder 3"/>
          <p:cNvSpPr>
            <a:spLocks noGrp="1"/>
          </p:cNvSpPr>
          <p:nvPr>
            <p:ph type="sldNum" sz="quarter" idx="5"/>
          </p:nvPr>
        </p:nvSpPr>
        <p:spPr/>
        <p:txBody>
          <a:bodyPr/>
          <a:lstStyle/>
          <a:p>
            <a:fld id="{88BC4F61-C51E-44A1-90CF-0ACB78F1EADC}" type="slidenum">
              <a:rPr lang="en-US" smtClean="0"/>
              <a:t>16</a:t>
            </a:fld>
            <a:endParaRPr lang="en-US"/>
          </a:p>
        </p:txBody>
      </p:sp>
    </p:spTree>
    <p:extLst>
      <p:ext uri="{BB962C8B-B14F-4D97-AF65-F5344CB8AC3E}">
        <p14:creationId xmlns:p14="http://schemas.microsoft.com/office/powerpoint/2010/main" val="1146968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BC4F61-C51E-44A1-90CF-0ACB78F1EADC}" type="slidenum">
              <a:rPr lang="en-US" smtClean="0"/>
              <a:t>20</a:t>
            </a:fld>
            <a:endParaRPr lang="en-US"/>
          </a:p>
        </p:txBody>
      </p:sp>
    </p:spTree>
    <p:extLst>
      <p:ext uri="{BB962C8B-B14F-4D97-AF65-F5344CB8AC3E}">
        <p14:creationId xmlns:p14="http://schemas.microsoft.com/office/powerpoint/2010/main" val="1134799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DCD930-8B59-4BCA-82B6-74D3C025C56D}"/>
              </a:ext>
            </a:extLst>
          </p:cNvPr>
          <p:cNvSpPr/>
          <p:nvPr userDrawn="1"/>
        </p:nvSpPr>
        <p:spPr>
          <a:xfrm>
            <a:off x="0" y="1"/>
            <a:ext cx="9144000" cy="1066799"/>
          </a:xfrm>
          <a:prstGeom prst="rect">
            <a:avLst/>
          </a:prstGeom>
          <a:solidFill>
            <a:srgbClr val="E1E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drawing&#10;&#10;Description automatically generated">
            <a:extLst>
              <a:ext uri="{FF2B5EF4-FFF2-40B4-BE49-F238E27FC236}">
                <a16:creationId xmlns:a16="http://schemas.microsoft.com/office/drawing/2014/main" id="{4504B0B7-5F91-41FC-B0D1-78665EFA92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199" y="230593"/>
            <a:ext cx="3509174" cy="578176"/>
          </a:xfrm>
          <a:prstGeom prst="rect">
            <a:avLst/>
          </a:prstGeom>
        </p:spPr>
      </p:pic>
      <p:pic>
        <p:nvPicPr>
          <p:cNvPr id="10" name="Picture 9">
            <a:extLst>
              <a:ext uri="{FF2B5EF4-FFF2-40B4-BE49-F238E27FC236}">
                <a16:creationId xmlns:a16="http://schemas.microsoft.com/office/drawing/2014/main" id="{300E08D6-A619-44AA-99D0-2F34A70AF3B9}"/>
              </a:ext>
            </a:extLst>
          </p:cNvPr>
          <p:cNvPicPr/>
          <p:nvPr userDrawn="1"/>
        </p:nvPicPr>
        <p:blipFill>
          <a:blip r:embed="rId3">
            <a:extLst>
              <a:ext uri="{28A0092B-C50C-407E-A947-70E740481C1C}">
                <a14:useLocalDpi xmlns:a14="http://schemas.microsoft.com/office/drawing/2010/main" val="0"/>
              </a:ext>
            </a:extLst>
          </a:blip>
          <a:stretch>
            <a:fillRect/>
          </a:stretch>
        </p:blipFill>
        <p:spPr>
          <a:xfrm rot="16725335">
            <a:off x="6890774" y="4571364"/>
            <a:ext cx="4535170" cy="4573270"/>
          </a:xfrm>
          <a:prstGeom prst="rect">
            <a:avLst/>
          </a:prstGeom>
        </p:spPr>
      </p:pic>
    </p:spTree>
    <p:extLst>
      <p:ext uri="{BB962C8B-B14F-4D97-AF65-F5344CB8AC3E}">
        <p14:creationId xmlns:p14="http://schemas.microsoft.com/office/powerpoint/2010/main" val="4261278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E38ACA-1D9A-45E8-A5D1-06BE69955FC5}" type="datetime1">
              <a:rPr lang="en-US" smtClean="0"/>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63846-7D51-46DD-A819-5F336522A6C0}" type="slidenum">
              <a:rPr lang="en-US" smtClean="0"/>
              <a:t>‹#›</a:t>
            </a:fld>
            <a:endParaRPr lang="en-US"/>
          </a:p>
        </p:txBody>
      </p:sp>
    </p:spTree>
    <p:extLst>
      <p:ext uri="{BB962C8B-B14F-4D97-AF65-F5344CB8AC3E}">
        <p14:creationId xmlns:p14="http://schemas.microsoft.com/office/powerpoint/2010/main" val="2717895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10E4C8-6B17-40CF-8F08-589A3760DFD1}" type="datetime1">
              <a:rPr lang="en-US" smtClean="0"/>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63846-7D51-46DD-A819-5F336522A6C0}" type="slidenum">
              <a:rPr lang="en-US" smtClean="0"/>
              <a:t>‹#›</a:t>
            </a:fld>
            <a:endParaRPr lang="en-US"/>
          </a:p>
        </p:txBody>
      </p:sp>
    </p:spTree>
    <p:extLst>
      <p:ext uri="{BB962C8B-B14F-4D97-AF65-F5344CB8AC3E}">
        <p14:creationId xmlns:p14="http://schemas.microsoft.com/office/powerpoint/2010/main" val="1650825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76FBF-678E-2EAA-0E90-D15FA226F5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E81255-33ED-E718-D593-FF08440EAA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989A5C-0CF1-765E-52F9-68B67DC04E9D}"/>
              </a:ext>
            </a:extLst>
          </p:cNvPr>
          <p:cNvSpPr>
            <a:spLocks noGrp="1"/>
          </p:cNvSpPr>
          <p:nvPr>
            <p:ph type="dt" sz="half" idx="10"/>
          </p:nvPr>
        </p:nvSpPr>
        <p:spPr/>
        <p:txBody>
          <a:bodyPr/>
          <a:lstStyle>
            <a:lvl1pPr>
              <a:defRPr/>
            </a:lvl1pPr>
          </a:lstStyle>
          <a:p>
            <a:pPr>
              <a:defRPr/>
            </a:pPr>
            <a:fld id="{6964065E-8C9D-2940-BDC3-D1B852C30758}" type="datetimeFigureOut">
              <a:rPr lang="en-US"/>
              <a:pPr>
                <a:defRPr/>
              </a:pPr>
              <a:t>6/28/2024</a:t>
            </a:fld>
            <a:endParaRPr lang="en-US" dirty="0"/>
          </a:p>
        </p:txBody>
      </p:sp>
      <p:sp>
        <p:nvSpPr>
          <p:cNvPr id="5" name="Footer Placeholder 4">
            <a:extLst>
              <a:ext uri="{FF2B5EF4-FFF2-40B4-BE49-F238E27FC236}">
                <a16:creationId xmlns:a16="http://schemas.microsoft.com/office/drawing/2014/main" id="{DE13252D-CC90-4211-5903-3715C96CBDBF}"/>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6B8E7A35-5DAE-027B-4C0A-4F77D9EC866B}"/>
              </a:ext>
            </a:extLst>
          </p:cNvPr>
          <p:cNvSpPr>
            <a:spLocks noGrp="1"/>
          </p:cNvSpPr>
          <p:nvPr>
            <p:ph type="sldNum" sz="quarter" idx="12"/>
          </p:nvPr>
        </p:nvSpPr>
        <p:spPr/>
        <p:txBody>
          <a:bodyPr/>
          <a:lstStyle>
            <a:lvl1pPr>
              <a:defRPr/>
            </a:lvl1pPr>
          </a:lstStyle>
          <a:p>
            <a:fld id="{92490E5C-C4C7-1A4F-AD8A-AEB5813E9374}" type="slidenum">
              <a:rPr lang="en-US" altLang="en-US"/>
              <a:pPr/>
              <a:t>‹#›</a:t>
            </a:fld>
            <a:endParaRPr lang="en-US" altLang="en-US" dirty="0"/>
          </a:p>
        </p:txBody>
      </p:sp>
    </p:spTree>
    <p:extLst>
      <p:ext uri="{BB962C8B-B14F-4D97-AF65-F5344CB8AC3E}">
        <p14:creationId xmlns:p14="http://schemas.microsoft.com/office/powerpoint/2010/main" val="3819329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E9F5CC-BF1B-4639-96EC-B7FF35F24817}" type="datetime1">
              <a:rPr lang="en-US" smtClean="0"/>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63846-7D51-46DD-A819-5F336522A6C0}" type="slidenum">
              <a:rPr lang="en-US" smtClean="0"/>
              <a:t>‹#›</a:t>
            </a:fld>
            <a:endParaRPr lang="en-US"/>
          </a:p>
        </p:txBody>
      </p:sp>
    </p:spTree>
    <p:extLst>
      <p:ext uri="{BB962C8B-B14F-4D97-AF65-F5344CB8AC3E}">
        <p14:creationId xmlns:p14="http://schemas.microsoft.com/office/powerpoint/2010/main" val="2727051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46CEA5-EC1A-42CF-A0A8-55165225FB07}" type="datetime1">
              <a:rPr lang="en-US" smtClean="0"/>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63846-7D51-46DD-A819-5F336522A6C0}" type="slidenum">
              <a:rPr lang="en-US" smtClean="0"/>
              <a:t>‹#›</a:t>
            </a:fld>
            <a:endParaRPr lang="en-US"/>
          </a:p>
        </p:txBody>
      </p:sp>
    </p:spTree>
    <p:extLst>
      <p:ext uri="{BB962C8B-B14F-4D97-AF65-F5344CB8AC3E}">
        <p14:creationId xmlns:p14="http://schemas.microsoft.com/office/powerpoint/2010/main" val="453783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1D9D2B-96DF-43B6-A04D-A1DA339CBFA7}" type="datetime1">
              <a:rPr lang="en-US" smtClean="0"/>
              <a:t>6/28/2024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63846-7D51-46DD-A819-5F336522A6C0}" type="slidenum">
              <a:rPr lang="en-US" smtClean="0"/>
              <a:t>‹#›</a:t>
            </a:fld>
            <a:endParaRPr lang="en-US"/>
          </a:p>
        </p:txBody>
      </p:sp>
    </p:spTree>
    <p:extLst>
      <p:ext uri="{BB962C8B-B14F-4D97-AF65-F5344CB8AC3E}">
        <p14:creationId xmlns:p14="http://schemas.microsoft.com/office/powerpoint/2010/main" val="1836321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E0BA5D-5E8A-4933-8BBC-5B987EA0C74F}" type="datetime1">
              <a:rPr lang="en-US" smtClean="0"/>
              <a:t>6/28/2024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263846-7D51-46DD-A819-5F336522A6C0}" type="slidenum">
              <a:rPr lang="en-US" smtClean="0"/>
              <a:t>‹#›</a:t>
            </a:fld>
            <a:endParaRPr lang="en-US"/>
          </a:p>
        </p:txBody>
      </p:sp>
    </p:spTree>
    <p:extLst>
      <p:ext uri="{BB962C8B-B14F-4D97-AF65-F5344CB8AC3E}">
        <p14:creationId xmlns:p14="http://schemas.microsoft.com/office/powerpoint/2010/main" val="1752623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FF8A79-6FCB-492C-8AE6-199857686813}" type="datetime1">
              <a:rPr lang="en-US" smtClean="0"/>
              <a:t>6/28/2024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263846-7D51-46DD-A819-5F336522A6C0}" type="slidenum">
              <a:rPr lang="en-US" smtClean="0"/>
              <a:t>‹#›</a:t>
            </a:fld>
            <a:endParaRPr lang="en-US"/>
          </a:p>
        </p:txBody>
      </p:sp>
    </p:spTree>
    <p:extLst>
      <p:ext uri="{BB962C8B-B14F-4D97-AF65-F5344CB8AC3E}">
        <p14:creationId xmlns:p14="http://schemas.microsoft.com/office/powerpoint/2010/main" val="1833425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50D0F7-DAA4-42AF-84FC-C4152B6E5A90}" type="datetime1">
              <a:rPr lang="en-US" smtClean="0"/>
              <a:t>6/28/2024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263846-7D51-46DD-A819-5F336522A6C0}" type="slidenum">
              <a:rPr lang="en-US" smtClean="0"/>
              <a:t>‹#›</a:t>
            </a:fld>
            <a:endParaRPr lang="en-US"/>
          </a:p>
        </p:txBody>
      </p:sp>
    </p:spTree>
    <p:extLst>
      <p:ext uri="{BB962C8B-B14F-4D97-AF65-F5344CB8AC3E}">
        <p14:creationId xmlns:p14="http://schemas.microsoft.com/office/powerpoint/2010/main" val="67356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80AB30-7748-4252-BE68-A51B2435B219}" type="datetime1">
              <a:rPr lang="en-US" smtClean="0"/>
              <a:t>6/28/2024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63846-7D51-46DD-A819-5F336522A6C0}" type="slidenum">
              <a:rPr lang="en-US" smtClean="0"/>
              <a:t>‹#›</a:t>
            </a:fld>
            <a:endParaRPr lang="en-US"/>
          </a:p>
        </p:txBody>
      </p:sp>
    </p:spTree>
    <p:extLst>
      <p:ext uri="{BB962C8B-B14F-4D97-AF65-F5344CB8AC3E}">
        <p14:creationId xmlns:p14="http://schemas.microsoft.com/office/powerpoint/2010/main" val="262783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DD63DB-3DD4-4A03-9128-6875C2CAA5F5}" type="datetime1">
              <a:rPr lang="en-US" smtClean="0"/>
              <a:t>6/28/2024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63846-7D51-46DD-A819-5F336522A6C0}" type="slidenum">
              <a:rPr lang="en-US" smtClean="0"/>
              <a:t>‹#›</a:t>
            </a:fld>
            <a:endParaRPr lang="en-US"/>
          </a:p>
        </p:txBody>
      </p:sp>
    </p:spTree>
    <p:extLst>
      <p:ext uri="{BB962C8B-B14F-4D97-AF65-F5344CB8AC3E}">
        <p14:creationId xmlns:p14="http://schemas.microsoft.com/office/powerpoint/2010/main" val="3166863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E36C29-070E-4909-B037-F7C5BCF9E313}" type="datetime1">
              <a:rPr lang="en-US" smtClean="0"/>
              <a:t>6/28/2024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263846-7D51-46DD-A819-5F336522A6C0}" type="slidenum">
              <a:rPr lang="en-US" smtClean="0"/>
              <a:t>‹#›</a:t>
            </a:fld>
            <a:endParaRPr lang="en-US"/>
          </a:p>
        </p:txBody>
      </p:sp>
    </p:spTree>
    <p:extLst>
      <p:ext uri="{BB962C8B-B14F-4D97-AF65-F5344CB8AC3E}">
        <p14:creationId xmlns:p14="http://schemas.microsoft.com/office/powerpoint/2010/main" val="1633131182"/>
      </p:ext>
    </p:extLst>
  </p:cSld>
  <p:clrMap bg1="lt1" tx1="dk1" bg2="lt2" tx2="dk2" accent1="accent1" accent2="accent2" accent3="accent3" accent4="accent4" accent5="accent5" accent6="accent6" hlink="hlink" folHlink="folHlink"/>
  <p:sldLayoutIdLst>
    <p:sldLayoutId id="2147484046" r:id="rId1"/>
    <p:sldLayoutId id="2147484045"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6"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mailto:rebeccawallace@cfcsra.org" TargetMode="External"/><Relationship Id="rId7"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hyperlink" Target="http://www.cfcsra.org/" TargetMode="External"/><Relationship Id="rId5" Type="http://schemas.openxmlformats.org/officeDocument/2006/relationships/hyperlink" Target="mailto:erinstarnes@cfcsra.org" TargetMode="External"/><Relationship Id="rId4" Type="http://schemas.openxmlformats.org/officeDocument/2006/relationships/hyperlink" Target="mailto:lasimaturmon@cfcsra.org" TargetMode="External"/><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support.foundant.com/hc/en-us/articles/4523887747223-Applicant-Tutorial-Collaboration"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a:extLst>
              <a:ext uri="{FF2B5EF4-FFF2-40B4-BE49-F238E27FC236}">
                <a16:creationId xmlns:a16="http://schemas.microsoft.com/office/drawing/2014/main" id="{4A42F7B3-0ED9-3A8C-558B-0B201F6EB2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4" name="Picture 4">
            <a:extLst>
              <a:ext uri="{FF2B5EF4-FFF2-40B4-BE49-F238E27FC236}">
                <a16:creationId xmlns:a16="http://schemas.microsoft.com/office/drawing/2014/main" id="{1F676A13-241B-5B2A-CDF8-DB9FB62A584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20" t="20944" r="3600" b="21774"/>
          <a:stretch/>
        </p:blipFill>
        <p:spPr bwMode="auto">
          <a:xfrm>
            <a:off x="0" y="-455721"/>
            <a:ext cx="9144000" cy="731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7435298-A250-0266-516A-257FC13227F6}"/>
              </a:ext>
            </a:extLst>
          </p:cNvPr>
          <p:cNvSpPr txBox="1"/>
          <p:nvPr/>
        </p:nvSpPr>
        <p:spPr>
          <a:xfrm>
            <a:off x="1473042" y="6000750"/>
            <a:ext cx="6591300" cy="523220"/>
          </a:xfrm>
          <a:prstGeom prst="rect">
            <a:avLst/>
          </a:prstGeom>
          <a:noFill/>
        </p:spPr>
        <p:txBody>
          <a:bodyPr wrap="square">
            <a:spAutoFit/>
          </a:bodyPr>
          <a:lstStyle/>
          <a:p>
            <a:r>
              <a:rPr lang="en-US" sz="2800" b="1" dirty="0">
                <a:solidFill>
                  <a:srgbClr val="36B86E"/>
                </a:solidFill>
                <a:latin typeface="Calibri" panose="020F0502020204030204" pitchFamily="34" charset="0"/>
              </a:rPr>
              <a:t>2025 Community Grants Nonprofit Training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2">
            <a:extLst>
              <a:ext uri="{FF2B5EF4-FFF2-40B4-BE49-F238E27FC236}">
                <a16:creationId xmlns:a16="http://schemas.microsoft.com/office/drawing/2014/main" id="{84B1CB13-1294-4A31-594D-D607462E03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301" r="63457"/>
          <a:stretch/>
        </p:blipFill>
        <p:spPr bwMode="auto">
          <a:xfrm>
            <a:off x="0" y="4038600"/>
            <a:ext cx="3304374" cy="293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2">
            <a:extLst>
              <a:ext uri="{FF2B5EF4-FFF2-40B4-BE49-F238E27FC236}">
                <a16:creationId xmlns:a16="http://schemas.microsoft.com/office/drawing/2014/main" id="{487E5ABF-F192-E4E5-CC9A-7B514C9494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021" b="50000"/>
          <a:stretch/>
        </p:blipFill>
        <p:spPr bwMode="auto">
          <a:xfrm>
            <a:off x="5797468" y="-192151"/>
            <a:ext cx="3346532" cy="2545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609600" y="830336"/>
            <a:ext cx="8229600" cy="838200"/>
          </a:xfrm>
        </p:spPr>
        <p:txBody>
          <a:bodyPr>
            <a:noAutofit/>
          </a:bodyPr>
          <a:lstStyle/>
          <a:p>
            <a:r>
              <a:rPr lang="en-US" sz="2400" b="1" dirty="0">
                <a:solidFill>
                  <a:srgbClr val="045FAA"/>
                </a:solidFill>
                <a:latin typeface="Calibri" panose="020F0502020204030204" pitchFamily="34" charset="0"/>
              </a:rPr>
              <a:t>What is the Range of Grant Amounts?</a:t>
            </a:r>
          </a:p>
        </p:txBody>
      </p:sp>
      <p:sp>
        <p:nvSpPr>
          <p:cNvPr id="3" name="Content Placeholder 2"/>
          <p:cNvSpPr>
            <a:spLocks noGrp="1"/>
          </p:cNvSpPr>
          <p:nvPr>
            <p:ph idx="4294967295"/>
          </p:nvPr>
        </p:nvSpPr>
        <p:spPr>
          <a:xfrm>
            <a:off x="609600" y="1752600"/>
            <a:ext cx="8229600" cy="3048000"/>
          </a:xfrm>
        </p:spPr>
        <p:txBody>
          <a:bodyPr>
            <a:normAutofit/>
          </a:bodyPr>
          <a:lstStyle/>
          <a:p>
            <a:pPr>
              <a:buClr>
                <a:srgbClr val="36B86E"/>
              </a:buClr>
              <a:buFont typeface="Wingdings" panose="05000000000000000000" pitchFamily="2" charset="2"/>
              <a:buChar char="v"/>
            </a:pPr>
            <a:r>
              <a:rPr lang="en-US" sz="2000" dirty="0">
                <a:solidFill>
                  <a:schemeClr val="tx1">
                    <a:lumMod val="75000"/>
                    <a:lumOff val="25000"/>
                  </a:schemeClr>
                </a:solidFill>
                <a:latin typeface="Calibri" panose="020F0502020204030204" pitchFamily="34" charset="0"/>
              </a:rPr>
              <a:t>No minimum</a:t>
            </a:r>
          </a:p>
          <a:p>
            <a:pPr>
              <a:buClr>
                <a:srgbClr val="36B86E"/>
              </a:buClr>
              <a:buFont typeface="Wingdings" panose="05000000000000000000" pitchFamily="2" charset="2"/>
              <a:buChar char="v"/>
            </a:pPr>
            <a:endParaRPr lang="en-US" sz="2000" dirty="0">
              <a:solidFill>
                <a:schemeClr val="tx1">
                  <a:lumMod val="75000"/>
                  <a:lumOff val="25000"/>
                </a:schemeClr>
              </a:solidFill>
              <a:latin typeface="Calibri" panose="020F0502020204030204" pitchFamily="34" charset="0"/>
            </a:endParaRPr>
          </a:p>
          <a:p>
            <a:pPr>
              <a:buClr>
                <a:srgbClr val="36B86E"/>
              </a:buClr>
              <a:buFont typeface="Wingdings" panose="05000000000000000000" pitchFamily="2" charset="2"/>
              <a:buChar char="v"/>
            </a:pPr>
            <a:r>
              <a:rPr lang="en-US" sz="2000" dirty="0">
                <a:solidFill>
                  <a:schemeClr val="tx1">
                    <a:lumMod val="75000"/>
                    <a:lumOff val="25000"/>
                  </a:schemeClr>
                </a:solidFill>
                <a:latin typeface="Calibri" panose="020F0502020204030204" pitchFamily="34" charset="0"/>
              </a:rPr>
              <a:t>Request cannot exceed $15,000</a:t>
            </a:r>
          </a:p>
          <a:p>
            <a:pPr>
              <a:buClr>
                <a:srgbClr val="36B86E"/>
              </a:buClr>
              <a:buFont typeface="Wingdings" panose="05000000000000000000" pitchFamily="2" charset="2"/>
              <a:buChar char="v"/>
            </a:pPr>
            <a:endParaRPr lang="en-US" sz="2000" dirty="0">
              <a:solidFill>
                <a:schemeClr val="tx1">
                  <a:lumMod val="75000"/>
                  <a:lumOff val="25000"/>
                </a:schemeClr>
              </a:solidFill>
              <a:latin typeface="Calibri" panose="020F0502020204030204" pitchFamily="34" charset="0"/>
            </a:endParaRPr>
          </a:p>
          <a:p>
            <a:pPr marL="0" indent="0">
              <a:buClr>
                <a:srgbClr val="00B050"/>
              </a:buClr>
              <a:buNone/>
            </a:pPr>
            <a:r>
              <a:rPr lang="en-US" sz="2000" dirty="0">
                <a:solidFill>
                  <a:schemeClr val="tx1">
                    <a:lumMod val="75000"/>
                    <a:lumOff val="25000"/>
                  </a:schemeClr>
                </a:solidFill>
                <a:latin typeface="Calibri" panose="020F0502020204030204" pitchFamily="34" charset="0"/>
              </a:rPr>
              <a:t>Community panel volunteers review applications, perform site visits, and rank applicants from 5 to 1, with 5 being the highest. Typically, a 5 will get the total amount requested. Based on the amount of funds remaining, the 4</a:t>
            </a:r>
            <a:r>
              <a:rPr lang="en-US" sz="2000" baseline="30000" dirty="0">
                <a:solidFill>
                  <a:schemeClr val="tx1">
                    <a:lumMod val="75000"/>
                    <a:lumOff val="25000"/>
                  </a:schemeClr>
                </a:solidFill>
                <a:latin typeface="Calibri" panose="020F0502020204030204" pitchFamily="34" charset="0"/>
              </a:rPr>
              <a:t>th</a:t>
            </a:r>
            <a:r>
              <a:rPr lang="en-US" sz="2000" dirty="0">
                <a:solidFill>
                  <a:schemeClr val="tx1">
                    <a:lumMod val="75000"/>
                    <a:lumOff val="25000"/>
                  </a:schemeClr>
                </a:solidFill>
                <a:latin typeface="Calibri" panose="020F0502020204030204" pitchFamily="34" charset="0"/>
              </a:rPr>
              <a:t> ranked agency will receive a percentage of funds requested.</a:t>
            </a:r>
          </a:p>
          <a:p>
            <a:pPr marL="0" indent="0">
              <a:buClr>
                <a:srgbClr val="00B050"/>
              </a:buClr>
              <a:buNone/>
            </a:pPr>
            <a:endParaRPr lang="en-US" sz="1800" dirty="0">
              <a:solidFill>
                <a:srgbClr val="696969"/>
              </a:solidFill>
              <a:latin typeface="Calibri" panose="020F0502020204030204" pitchFamily="34" charset="0"/>
            </a:endParaRPr>
          </a:p>
        </p:txBody>
      </p:sp>
    </p:spTree>
    <p:extLst>
      <p:ext uri="{BB962C8B-B14F-4D97-AF65-F5344CB8AC3E}">
        <p14:creationId xmlns:p14="http://schemas.microsoft.com/office/powerpoint/2010/main" val="2580481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1">
            <a:extLst>
              <a:ext uri="{FF2B5EF4-FFF2-40B4-BE49-F238E27FC236}">
                <a16:creationId xmlns:a16="http://schemas.microsoft.com/office/drawing/2014/main" id="{9DD2E66B-3C27-8A4A-7E18-A55DC2C805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25" t="46068" r="66250" b="-1"/>
          <a:stretch/>
        </p:blipFill>
        <p:spPr bwMode="auto">
          <a:xfrm>
            <a:off x="-381000" y="3207521"/>
            <a:ext cx="4495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1">
            <a:extLst>
              <a:ext uri="{FF2B5EF4-FFF2-40B4-BE49-F238E27FC236}">
                <a16:creationId xmlns:a16="http://schemas.microsoft.com/office/drawing/2014/main" id="{C510A187-2D25-AFB5-DFB9-733C1EE799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481" t="-821" b="51685"/>
          <a:stretch/>
        </p:blipFill>
        <p:spPr bwMode="auto">
          <a:xfrm>
            <a:off x="5672291" y="0"/>
            <a:ext cx="3441799" cy="264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8D10C7C1-CE6E-EE2A-50C6-CA4699465AF9}"/>
              </a:ext>
            </a:extLst>
          </p:cNvPr>
          <p:cNvSpPr txBox="1">
            <a:spLocks/>
          </p:cNvSpPr>
          <p:nvPr/>
        </p:nvSpPr>
        <p:spPr>
          <a:xfrm>
            <a:off x="479277" y="1898904"/>
            <a:ext cx="8503920" cy="43464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6B86E"/>
              </a:buClr>
              <a:buFont typeface="Wingdings" panose="05000000000000000000" pitchFamily="2" charset="2"/>
              <a:buChar char="v"/>
            </a:pPr>
            <a:r>
              <a:rPr lang="en-US" sz="2000" dirty="0">
                <a:solidFill>
                  <a:schemeClr val="tx1">
                    <a:lumMod val="75000"/>
                    <a:lumOff val="25000"/>
                  </a:schemeClr>
                </a:solidFill>
                <a:latin typeface="Calibri" panose="020F0502020204030204" pitchFamily="34" charset="0"/>
              </a:rPr>
              <a:t>501(c)(3)</a:t>
            </a:r>
          </a:p>
          <a:p>
            <a:pPr>
              <a:buClr>
                <a:srgbClr val="36B86E"/>
              </a:buClr>
              <a:buFont typeface="Wingdings" panose="05000000000000000000" pitchFamily="2" charset="2"/>
              <a:buChar char="v"/>
            </a:pPr>
            <a:endParaRPr lang="en-US" sz="2000" dirty="0">
              <a:solidFill>
                <a:schemeClr val="tx1">
                  <a:lumMod val="75000"/>
                  <a:lumOff val="25000"/>
                </a:schemeClr>
              </a:solidFill>
              <a:latin typeface="Calibri" panose="020F0502020204030204" pitchFamily="34" charset="0"/>
            </a:endParaRPr>
          </a:p>
          <a:p>
            <a:pPr>
              <a:buClr>
                <a:srgbClr val="36B86E"/>
              </a:buClr>
              <a:buFont typeface="Wingdings" panose="05000000000000000000" pitchFamily="2" charset="2"/>
              <a:buChar char="v"/>
            </a:pPr>
            <a:r>
              <a:rPr lang="en-US" sz="2000" dirty="0">
                <a:solidFill>
                  <a:schemeClr val="tx1">
                    <a:lumMod val="75000"/>
                    <a:lumOff val="25000"/>
                  </a:schemeClr>
                </a:solidFill>
                <a:latin typeface="Calibri" panose="020F0502020204030204" pitchFamily="34" charset="0"/>
              </a:rPr>
              <a:t>The Community Foundation for the CSRA only considers applications from organizations providing programs and services </a:t>
            </a:r>
            <a:r>
              <a:rPr lang="en-US" sz="2000" b="1" dirty="0">
                <a:solidFill>
                  <a:schemeClr val="tx1">
                    <a:lumMod val="75000"/>
                    <a:lumOff val="25000"/>
                  </a:schemeClr>
                </a:solidFill>
                <a:latin typeface="Calibri" panose="020F0502020204030204" pitchFamily="34" charset="0"/>
              </a:rPr>
              <a:t>directly benefiting </a:t>
            </a:r>
            <a:r>
              <a:rPr lang="en-US" sz="2000" dirty="0">
                <a:solidFill>
                  <a:schemeClr val="tx1">
                    <a:lumMod val="75000"/>
                    <a:lumOff val="25000"/>
                  </a:schemeClr>
                </a:solidFill>
                <a:latin typeface="Calibri" panose="020F0502020204030204" pitchFamily="34" charset="0"/>
              </a:rPr>
              <a:t>individuals living in Aiken and Edgefield counties in South Carolina, and Burke, Columbia, Richmond, and McDuffie counties in Georgia.</a:t>
            </a:r>
          </a:p>
          <a:p>
            <a:pPr>
              <a:buClr>
                <a:srgbClr val="36B86E"/>
              </a:buClr>
              <a:buFont typeface="Wingdings" panose="05000000000000000000" pitchFamily="2" charset="2"/>
              <a:buChar char="v"/>
            </a:pPr>
            <a:endParaRPr lang="en-US" sz="2000" dirty="0">
              <a:solidFill>
                <a:schemeClr val="tx1">
                  <a:lumMod val="75000"/>
                  <a:lumOff val="25000"/>
                </a:schemeClr>
              </a:solidFill>
              <a:latin typeface="Calibri" panose="020F0502020204030204" pitchFamily="34" charset="0"/>
            </a:endParaRPr>
          </a:p>
          <a:p>
            <a:pPr>
              <a:buClr>
                <a:srgbClr val="36B86E"/>
              </a:buClr>
              <a:buFont typeface="Wingdings" panose="05000000000000000000" pitchFamily="2" charset="2"/>
              <a:buChar char="v"/>
            </a:pPr>
            <a:r>
              <a:rPr lang="en-US" sz="2000" dirty="0">
                <a:solidFill>
                  <a:schemeClr val="tx1">
                    <a:lumMod val="75000"/>
                    <a:lumOff val="25000"/>
                  </a:schemeClr>
                </a:solidFill>
                <a:latin typeface="Calibri" panose="020F0502020204030204" pitchFamily="34" charset="0"/>
              </a:rPr>
              <a:t>One Community Grant Application per year per 501(c)3 organization</a:t>
            </a:r>
          </a:p>
        </p:txBody>
      </p:sp>
      <p:sp>
        <p:nvSpPr>
          <p:cNvPr id="6" name="Title 1">
            <a:extLst>
              <a:ext uri="{FF2B5EF4-FFF2-40B4-BE49-F238E27FC236}">
                <a16:creationId xmlns:a16="http://schemas.microsoft.com/office/drawing/2014/main" id="{87FFE144-E323-5ADE-B191-0B141925CB7A}"/>
              </a:ext>
            </a:extLst>
          </p:cNvPr>
          <p:cNvSpPr txBox="1">
            <a:spLocks/>
          </p:cNvSpPr>
          <p:nvPr/>
        </p:nvSpPr>
        <p:spPr>
          <a:xfrm>
            <a:off x="457200" y="612648"/>
            <a:ext cx="8229600" cy="9494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045FAA"/>
                </a:solidFill>
                <a:latin typeface="Calibri" panose="020F0502020204030204" pitchFamily="34" charset="0"/>
              </a:rPr>
              <a:t>Who is Eligible to Apply?</a:t>
            </a:r>
          </a:p>
        </p:txBody>
      </p:sp>
    </p:spTree>
    <p:extLst>
      <p:ext uri="{BB962C8B-B14F-4D97-AF65-F5344CB8AC3E}">
        <p14:creationId xmlns:p14="http://schemas.microsoft.com/office/powerpoint/2010/main" val="2881221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1">
            <a:extLst>
              <a:ext uri="{FF2B5EF4-FFF2-40B4-BE49-F238E27FC236}">
                <a16:creationId xmlns:a16="http://schemas.microsoft.com/office/drawing/2014/main" id="{9DD2E66B-3C27-8A4A-7E18-A55DC2C805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25" t="46068" r="66250" b="-1"/>
          <a:stretch/>
        </p:blipFill>
        <p:spPr bwMode="auto">
          <a:xfrm>
            <a:off x="-533400" y="3505200"/>
            <a:ext cx="4495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1">
            <a:extLst>
              <a:ext uri="{FF2B5EF4-FFF2-40B4-BE49-F238E27FC236}">
                <a16:creationId xmlns:a16="http://schemas.microsoft.com/office/drawing/2014/main" id="{C510A187-2D25-AFB5-DFB9-733C1EE799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481" t="-821" b="51685"/>
          <a:stretch/>
        </p:blipFill>
        <p:spPr bwMode="auto">
          <a:xfrm>
            <a:off x="5672291" y="0"/>
            <a:ext cx="3441799" cy="264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a:extLst>
              <a:ext uri="{FF2B5EF4-FFF2-40B4-BE49-F238E27FC236}">
                <a16:creationId xmlns:a16="http://schemas.microsoft.com/office/drawing/2014/main" id="{28CDA649-9F04-B351-32F1-B8EB28BD1993}"/>
              </a:ext>
            </a:extLst>
          </p:cNvPr>
          <p:cNvSpPr txBox="1">
            <a:spLocks/>
          </p:cNvSpPr>
          <p:nvPr/>
        </p:nvSpPr>
        <p:spPr>
          <a:xfrm>
            <a:off x="320040" y="1581958"/>
            <a:ext cx="8503920" cy="4243873"/>
          </a:xfrm>
          <a:prstGeom prst="rect">
            <a:avLst/>
          </a:prstGeom>
        </p:spPr>
        <p:txBody>
          <a:bodyPr vert="horz" lIns="91440" tIns="45720" rIns="91440" bIns="45720" rtlCol="0" anchor="t">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6B86E"/>
              </a:buClr>
              <a:buFont typeface="Wingdings" panose="05000000000000000000" pitchFamily="2" charset="2"/>
              <a:buChar char="v"/>
            </a:pPr>
            <a:r>
              <a:rPr lang="en-US" sz="2200" dirty="0">
                <a:solidFill>
                  <a:schemeClr val="tx1">
                    <a:lumMod val="75000"/>
                    <a:lumOff val="25000"/>
                  </a:schemeClr>
                </a:solidFill>
                <a:latin typeface="Calibri" panose="020F0502020204030204" pitchFamily="34" charset="0"/>
              </a:rPr>
              <a:t>We will </a:t>
            </a:r>
            <a:r>
              <a:rPr lang="en-US" sz="2200" u="sng" dirty="0">
                <a:solidFill>
                  <a:schemeClr val="tx1">
                    <a:lumMod val="75000"/>
                    <a:lumOff val="25000"/>
                  </a:schemeClr>
                </a:solidFill>
                <a:latin typeface="Calibri" panose="020F0502020204030204" pitchFamily="34" charset="0"/>
              </a:rPr>
              <a:t>consider</a:t>
            </a:r>
            <a:r>
              <a:rPr lang="en-US" sz="2200" dirty="0">
                <a:solidFill>
                  <a:schemeClr val="tx1">
                    <a:lumMod val="75000"/>
                    <a:lumOff val="25000"/>
                  </a:schemeClr>
                </a:solidFill>
                <a:latin typeface="Calibri" panose="020F0502020204030204" pitchFamily="34" charset="0"/>
              </a:rPr>
              <a:t> a start-up (less than 3 years of operations)</a:t>
            </a:r>
          </a:p>
          <a:p>
            <a:pPr>
              <a:buClr>
                <a:srgbClr val="36B86E"/>
              </a:buClr>
              <a:buFont typeface="Wingdings" panose="05000000000000000000" pitchFamily="2" charset="2"/>
              <a:buChar char="v"/>
            </a:pPr>
            <a:endParaRPr lang="en-US" sz="2200" dirty="0">
              <a:solidFill>
                <a:schemeClr val="tx1">
                  <a:lumMod val="75000"/>
                  <a:lumOff val="25000"/>
                </a:schemeClr>
              </a:solidFill>
              <a:latin typeface="Calibri" panose="020F0502020204030204" pitchFamily="34" charset="0"/>
            </a:endParaRPr>
          </a:p>
          <a:p>
            <a:pPr>
              <a:buClr>
                <a:srgbClr val="36B86E"/>
              </a:buClr>
              <a:buFont typeface="Wingdings" panose="05000000000000000000" pitchFamily="2" charset="2"/>
              <a:buChar char="v"/>
            </a:pPr>
            <a:r>
              <a:rPr lang="en-US" sz="2200" dirty="0">
                <a:solidFill>
                  <a:schemeClr val="tx1">
                    <a:lumMod val="75000"/>
                    <a:lumOff val="25000"/>
                  </a:schemeClr>
                </a:solidFill>
                <a:latin typeface="Calibri" panose="020F0502020204030204" pitchFamily="34" charset="0"/>
              </a:rPr>
              <a:t>We will consider funding Nonprofits that do not already have a relationship with the Foundation</a:t>
            </a:r>
          </a:p>
          <a:p>
            <a:pPr>
              <a:buClr>
                <a:srgbClr val="36B86E"/>
              </a:buClr>
              <a:buFont typeface="Wingdings" panose="05000000000000000000" pitchFamily="2" charset="2"/>
              <a:buChar char="v"/>
            </a:pPr>
            <a:endParaRPr lang="en-US" sz="2200" dirty="0">
              <a:solidFill>
                <a:schemeClr val="tx1">
                  <a:lumMod val="75000"/>
                  <a:lumOff val="25000"/>
                </a:schemeClr>
              </a:solidFill>
              <a:latin typeface="Calibri" panose="020F0502020204030204" pitchFamily="34" charset="0"/>
            </a:endParaRPr>
          </a:p>
          <a:p>
            <a:pPr>
              <a:buClr>
                <a:srgbClr val="36B86E"/>
              </a:buClr>
              <a:buFont typeface="Wingdings" panose="05000000000000000000" pitchFamily="2" charset="2"/>
              <a:buChar char="v"/>
            </a:pPr>
            <a:r>
              <a:rPr lang="en-US" sz="2200" dirty="0">
                <a:solidFill>
                  <a:schemeClr val="tx1">
                    <a:lumMod val="75000"/>
                    <a:lumOff val="25000"/>
                  </a:schemeClr>
                </a:solidFill>
                <a:latin typeface="Calibri" panose="020F0502020204030204" pitchFamily="34" charset="0"/>
              </a:rPr>
              <a:t>To be considered, a start-up or new nonprofit can’t duplicate services already provided in your service community unless an unmet need can be documented</a:t>
            </a:r>
          </a:p>
          <a:p>
            <a:pPr>
              <a:buClr>
                <a:srgbClr val="36B86E"/>
              </a:buClr>
              <a:buFont typeface="Wingdings" panose="05000000000000000000" pitchFamily="2" charset="2"/>
              <a:buChar char="v"/>
            </a:pPr>
            <a:endParaRPr lang="en-US" sz="2200" dirty="0">
              <a:solidFill>
                <a:schemeClr val="tx1">
                  <a:lumMod val="75000"/>
                  <a:lumOff val="25000"/>
                </a:schemeClr>
              </a:solidFill>
              <a:latin typeface="Calibri" panose="020F0502020204030204" pitchFamily="34" charset="0"/>
            </a:endParaRPr>
          </a:p>
          <a:p>
            <a:pPr>
              <a:buClr>
                <a:srgbClr val="36B86E"/>
              </a:buClr>
              <a:buFont typeface="Wingdings" panose="05000000000000000000" pitchFamily="2" charset="2"/>
              <a:buChar char="v"/>
            </a:pPr>
            <a:r>
              <a:rPr lang="en-US" sz="2200" dirty="0">
                <a:solidFill>
                  <a:schemeClr val="tx1">
                    <a:lumMod val="75000"/>
                    <a:lumOff val="25000"/>
                  </a:schemeClr>
                </a:solidFill>
                <a:cs typeface="Calibri"/>
              </a:rPr>
              <a:t>Reviewed on a case-by-case basis for such things as:</a:t>
            </a:r>
          </a:p>
          <a:p>
            <a:pPr lvl="1">
              <a:buClr>
                <a:srgbClr val="36B86E"/>
              </a:buClr>
              <a:buFont typeface="Wingdings" panose="05000000000000000000" pitchFamily="2" charset="2"/>
              <a:buChar char="ü"/>
            </a:pPr>
            <a:r>
              <a:rPr lang="en-US" sz="1900" dirty="0">
                <a:solidFill>
                  <a:schemeClr val="tx1">
                    <a:lumMod val="75000"/>
                    <a:lumOff val="25000"/>
                  </a:schemeClr>
                </a:solidFill>
                <a:cs typeface="Calibri"/>
              </a:rPr>
              <a:t>Addresses a significant, measurable need</a:t>
            </a:r>
          </a:p>
          <a:p>
            <a:pPr lvl="1">
              <a:buClr>
                <a:srgbClr val="36B86E"/>
              </a:buClr>
              <a:buFont typeface="Wingdings" panose="05000000000000000000" pitchFamily="2" charset="2"/>
              <a:buChar char="ü"/>
            </a:pPr>
            <a:r>
              <a:rPr lang="en-US" sz="1900" dirty="0">
                <a:solidFill>
                  <a:schemeClr val="tx1">
                    <a:lumMod val="75000"/>
                    <a:lumOff val="25000"/>
                  </a:schemeClr>
                </a:solidFill>
                <a:cs typeface="Calibri"/>
              </a:rPr>
              <a:t>Organization can effectively address the need</a:t>
            </a:r>
          </a:p>
          <a:p>
            <a:pPr lvl="1">
              <a:buClr>
                <a:srgbClr val="36B86E"/>
              </a:buClr>
              <a:buFont typeface="Wingdings" panose="05000000000000000000" pitchFamily="2" charset="2"/>
              <a:buChar char="ü"/>
            </a:pPr>
            <a:r>
              <a:rPr lang="en-US" sz="1900" dirty="0">
                <a:solidFill>
                  <a:schemeClr val="tx1">
                    <a:lumMod val="75000"/>
                    <a:lumOff val="25000"/>
                  </a:schemeClr>
                </a:solidFill>
                <a:cs typeface="Calibri"/>
              </a:rPr>
              <a:t>Organization’s likelihood of achieving outcomes</a:t>
            </a:r>
          </a:p>
          <a:p>
            <a:pPr lvl="1">
              <a:buClr>
                <a:srgbClr val="36B86E"/>
              </a:buClr>
              <a:buFont typeface="Wingdings" panose="05000000000000000000" pitchFamily="2" charset="2"/>
              <a:buChar char="ü"/>
            </a:pPr>
            <a:r>
              <a:rPr lang="en-US" sz="1900" dirty="0">
                <a:solidFill>
                  <a:schemeClr val="tx1">
                    <a:lumMod val="75000"/>
                    <a:lumOff val="25000"/>
                  </a:schemeClr>
                </a:solidFill>
                <a:cs typeface="Calibri"/>
              </a:rPr>
              <a:t>Organization has plans to ensure its long-term viability</a:t>
            </a:r>
          </a:p>
          <a:p>
            <a:pPr lvl="1">
              <a:buClr>
                <a:srgbClr val="36B86E"/>
              </a:buClr>
              <a:buFont typeface="Wingdings" panose="05000000000000000000" pitchFamily="2" charset="2"/>
              <a:buChar char="ü"/>
            </a:pPr>
            <a:r>
              <a:rPr lang="en-US" sz="1900" u="sng" dirty="0">
                <a:solidFill>
                  <a:schemeClr val="tx1">
                    <a:lumMod val="75000"/>
                    <a:lumOff val="25000"/>
                  </a:schemeClr>
                </a:solidFill>
                <a:cs typeface="Calibri"/>
              </a:rPr>
              <a:t>Organization has demonstrated they have spoken to and are working with other community partners</a:t>
            </a:r>
          </a:p>
          <a:p>
            <a:pPr>
              <a:buClr>
                <a:srgbClr val="36B86E"/>
              </a:buClr>
              <a:buFont typeface="Wingdings" panose="05000000000000000000" pitchFamily="2" charset="2"/>
              <a:buChar char="v"/>
            </a:pPr>
            <a:endParaRPr lang="en-US" sz="2200" dirty="0">
              <a:solidFill>
                <a:schemeClr val="tx1">
                  <a:lumMod val="75000"/>
                  <a:lumOff val="25000"/>
                </a:schemeClr>
              </a:solidFill>
              <a:latin typeface="Calibri" panose="020F0502020204030204" pitchFamily="34" charset="0"/>
            </a:endParaRPr>
          </a:p>
          <a:p>
            <a:pPr marL="0" indent="0">
              <a:buClr>
                <a:srgbClr val="36B86E"/>
              </a:buClr>
              <a:buNone/>
            </a:pPr>
            <a:r>
              <a:rPr lang="en-US" sz="2200" b="1" dirty="0">
                <a:solidFill>
                  <a:srgbClr val="045FAA"/>
                </a:solidFill>
                <a:latin typeface="Calibri" panose="020F0502020204030204" pitchFamily="34" charset="0"/>
              </a:rPr>
              <a:t>NEW 2025:</a:t>
            </a:r>
            <a:r>
              <a:rPr lang="en-US" sz="2200" b="1" dirty="0">
                <a:solidFill>
                  <a:schemeClr val="tx1">
                    <a:lumMod val="75000"/>
                    <a:lumOff val="25000"/>
                  </a:schemeClr>
                </a:solidFill>
                <a:latin typeface="Calibri" panose="020F0502020204030204" pitchFamily="34" charset="0"/>
              </a:rPr>
              <a:t>  All new nonprofits and those without an existing relationship with the Foundation </a:t>
            </a:r>
            <a:r>
              <a:rPr lang="en-US" sz="2200" b="1" u="sng" dirty="0">
                <a:solidFill>
                  <a:schemeClr val="tx1">
                    <a:lumMod val="75000"/>
                    <a:lumOff val="25000"/>
                  </a:schemeClr>
                </a:solidFill>
                <a:latin typeface="Calibri" panose="020F0502020204030204" pitchFamily="34" charset="0"/>
              </a:rPr>
              <a:t>MUST complete their application by the EARLY DEADLINE of July 15</a:t>
            </a:r>
            <a:r>
              <a:rPr lang="en-US" sz="2200" b="1" u="sng" baseline="30000" dirty="0">
                <a:solidFill>
                  <a:schemeClr val="tx1">
                    <a:lumMod val="75000"/>
                    <a:lumOff val="25000"/>
                  </a:schemeClr>
                </a:solidFill>
                <a:latin typeface="Calibri" panose="020F0502020204030204" pitchFamily="34" charset="0"/>
              </a:rPr>
              <a:t>th</a:t>
            </a:r>
            <a:r>
              <a:rPr lang="en-US" sz="2200" b="1" u="sng" dirty="0">
                <a:solidFill>
                  <a:schemeClr val="tx1">
                    <a:lumMod val="75000"/>
                    <a:lumOff val="25000"/>
                  </a:schemeClr>
                </a:solidFill>
                <a:latin typeface="Calibri" panose="020F0502020204030204" pitchFamily="34" charset="0"/>
              </a:rPr>
              <a:t> at 12 PM</a:t>
            </a:r>
          </a:p>
          <a:p>
            <a:pPr marL="0" indent="0">
              <a:buClr>
                <a:srgbClr val="36B86E"/>
              </a:buClr>
              <a:buNone/>
            </a:pPr>
            <a:endParaRPr lang="en-US" sz="2200" dirty="0">
              <a:solidFill>
                <a:schemeClr val="tx1">
                  <a:lumMod val="75000"/>
                  <a:lumOff val="25000"/>
                </a:schemeClr>
              </a:solidFill>
              <a:latin typeface="Calibri" panose="020F0502020204030204" pitchFamily="34" charset="0"/>
            </a:endParaRPr>
          </a:p>
          <a:p>
            <a:pPr marL="457200" lvl="1" indent="0">
              <a:buClr>
                <a:srgbClr val="36B86E"/>
              </a:buClr>
              <a:buNone/>
            </a:pPr>
            <a:endParaRPr lang="en-US" sz="1900" u="sng" dirty="0">
              <a:solidFill>
                <a:schemeClr val="tx1">
                  <a:lumMod val="75000"/>
                  <a:lumOff val="25000"/>
                </a:schemeClr>
              </a:solidFill>
              <a:latin typeface="Calibri"/>
              <a:cs typeface="Calibri"/>
            </a:endParaRPr>
          </a:p>
          <a:p>
            <a:pPr marL="457200" lvl="1" indent="0">
              <a:buClr>
                <a:srgbClr val="396F3A"/>
              </a:buClr>
              <a:buFont typeface="Arial" panose="020B0604020202020204" pitchFamily="34" charset="0"/>
              <a:buNone/>
            </a:pPr>
            <a:endParaRPr lang="en-US" sz="1700" u="sng" dirty="0">
              <a:solidFill>
                <a:srgbClr val="696969"/>
              </a:solidFill>
              <a:latin typeface="Calibri"/>
              <a:cs typeface="Calibri"/>
            </a:endParaRPr>
          </a:p>
        </p:txBody>
      </p:sp>
      <p:sp>
        <p:nvSpPr>
          <p:cNvPr id="5" name="Title 1">
            <a:extLst>
              <a:ext uri="{FF2B5EF4-FFF2-40B4-BE49-F238E27FC236}">
                <a16:creationId xmlns:a16="http://schemas.microsoft.com/office/drawing/2014/main" id="{6BD9DEFA-8BCD-3911-A28F-09E932F45EE4}"/>
              </a:ext>
            </a:extLst>
          </p:cNvPr>
          <p:cNvSpPr txBox="1">
            <a:spLocks/>
          </p:cNvSpPr>
          <p:nvPr/>
        </p:nvSpPr>
        <p:spPr>
          <a:xfrm>
            <a:off x="457200" y="453998"/>
            <a:ext cx="8229600" cy="952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045FAA"/>
                </a:solidFill>
              </a:rPr>
              <a:t>May I Apply as a New 501(c)3 Organization </a:t>
            </a:r>
          </a:p>
          <a:p>
            <a:r>
              <a:rPr lang="en-US" sz="2400" b="1" dirty="0">
                <a:solidFill>
                  <a:srgbClr val="045FAA"/>
                </a:solidFill>
              </a:rPr>
              <a:t>or a Nonprofit that is new to the Community Foundation?</a:t>
            </a:r>
          </a:p>
        </p:txBody>
      </p:sp>
    </p:spTree>
    <p:extLst>
      <p:ext uri="{BB962C8B-B14F-4D97-AF65-F5344CB8AC3E}">
        <p14:creationId xmlns:p14="http://schemas.microsoft.com/office/powerpoint/2010/main" val="898969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1">
            <a:extLst>
              <a:ext uri="{FF2B5EF4-FFF2-40B4-BE49-F238E27FC236}">
                <a16:creationId xmlns:a16="http://schemas.microsoft.com/office/drawing/2014/main" id="{9DD2E66B-3C27-8A4A-7E18-A55DC2C805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25" t="46068" r="66250" b="-1"/>
          <a:stretch/>
        </p:blipFill>
        <p:spPr bwMode="auto">
          <a:xfrm>
            <a:off x="-533400" y="3200400"/>
            <a:ext cx="4495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1">
            <a:extLst>
              <a:ext uri="{FF2B5EF4-FFF2-40B4-BE49-F238E27FC236}">
                <a16:creationId xmlns:a16="http://schemas.microsoft.com/office/drawing/2014/main" id="{C510A187-2D25-AFB5-DFB9-733C1EE799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481" t="-821" b="51685"/>
          <a:stretch/>
        </p:blipFill>
        <p:spPr bwMode="auto">
          <a:xfrm>
            <a:off x="5672291" y="0"/>
            <a:ext cx="3441799" cy="264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388E90F8-4C03-7A54-6F0A-F4C8818250C6}"/>
              </a:ext>
            </a:extLst>
          </p:cNvPr>
          <p:cNvSpPr txBox="1">
            <a:spLocks/>
          </p:cNvSpPr>
          <p:nvPr/>
        </p:nvSpPr>
        <p:spPr>
          <a:xfrm>
            <a:off x="228600" y="509488"/>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045FAA"/>
                </a:solidFill>
                <a:latin typeface="Calibri" panose="020F0502020204030204" pitchFamily="34" charset="0"/>
              </a:rPr>
              <a:t>In What Areas Do You Fund?</a:t>
            </a:r>
            <a:r>
              <a:rPr lang="en-US" sz="2400" dirty="0"/>
              <a:t>	</a:t>
            </a:r>
          </a:p>
        </p:txBody>
      </p:sp>
      <p:sp>
        <p:nvSpPr>
          <p:cNvPr id="5" name="Content Placeholder 2">
            <a:extLst>
              <a:ext uri="{FF2B5EF4-FFF2-40B4-BE49-F238E27FC236}">
                <a16:creationId xmlns:a16="http://schemas.microsoft.com/office/drawing/2014/main" id="{F3854915-5C4A-4B22-C407-1F3A4C6C47A7}"/>
              </a:ext>
            </a:extLst>
          </p:cNvPr>
          <p:cNvSpPr txBox="1">
            <a:spLocks/>
          </p:cNvSpPr>
          <p:nvPr/>
        </p:nvSpPr>
        <p:spPr>
          <a:xfrm>
            <a:off x="800100" y="1752600"/>
            <a:ext cx="7543800" cy="44957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base">
              <a:buClr>
                <a:srgbClr val="00B050"/>
              </a:buClr>
              <a:buFont typeface="Arial" panose="020B0604020202020204" pitchFamily="34" charset="0"/>
              <a:buNone/>
            </a:pPr>
            <a:r>
              <a:rPr lang="en-US" sz="2200" b="1" dirty="0">
                <a:solidFill>
                  <a:srgbClr val="36B86E"/>
                </a:solidFill>
              </a:rPr>
              <a:t>Arts/Culture/History</a:t>
            </a:r>
            <a:endParaRPr lang="en-US" sz="2200" dirty="0">
              <a:solidFill>
                <a:srgbClr val="36B86E"/>
              </a:solidFill>
            </a:endParaRPr>
          </a:p>
          <a:p>
            <a:pPr marL="0" indent="0" fontAlgn="base">
              <a:buFont typeface="Arial" panose="020B0604020202020204" pitchFamily="34" charset="0"/>
              <a:buNone/>
            </a:pPr>
            <a:endParaRPr lang="en-US" sz="1800" dirty="0"/>
          </a:p>
          <a:p>
            <a:pPr marL="0" indent="0" fontAlgn="base">
              <a:buFont typeface="Arial" panose="020B0604020202020204" pitchFamily="34" charset="0"/>
              <a:buNone/>
            </a:pPr>
            <a:r>
              <a:rPr lang="en-US" sz="2000" dirty="0">
                <a:solidFill>
                  <a:schemeClr val="tx1">
                    <a:lumMod val="75000"/>
                    <a:lumOff val="25000"/>
                  </a:schemeClr>
                </a:solidFill>
              </a:rPr>
              <a:t>Recognizing the positive impact art, cultural and historical organizations have on a community, we welcome high-quality applications in this area.  </a:t>
            </a:r>
          </a:p>
          <a:p>
            <a:pPr marL="0" indent="0" fontAlgn="base">
              <a:buFont typeface="Arial" panose="020B0604020202020204" pitchFamily="34" charset="0"/>
              <a:buNone/>
            </a:pPr>
            <a:endParaRPr lang="en-US" sz="1800" dirty="0">
              <a:solidFill>
                <a:srgbClr val="696969"/>
              </a:solidFill>
            </a:endParaRPr>
          </a:p>
          <a:p>
            <a:pPr marL="0" indent="0" fontAlgn="base">
              <a:buClr>
                <a:srgbClr val="00B050"/>
              </a:buClr>
              <a:buFont typeface="Arial" panose="020B0604020202020204" pitchFamily="34" charset="0"/>
              <a:buNone/>
            </a:pPr>
            <a:r>
              <a:rPr lang="en-US" sz="2200" b="1" dirty="0">
                <a:solidFill>
                  <a:srgbClr val="36B86E"/>
                </a:solidFill>
              </a:rPr>
              <a:t>Education/Youth Enrichment</a:t>
            </a:r>
          </a:p>
          <a:p>
            <a:pPr marL="0" indent="0" fontAlgn="base">
              <a:buFont typeface="Arial" panose="020B0604020202020204" pitchFamily="34" charset="0"/>
              <a:buNone/>
            </a:pPr>
            <a:br>
              <a:rPr lang="en-US" sz="1800" b="1" dirty="0">
                <a:solidFill>
                  <a:srgbClr val="696969"/>
                </a:solidFill>
              </a:rPr>
            </a:br>
            <a:r>
              <a:rPr lang="en-US" sz="2000" dirty="0">
                <a:solidFill>
                  <a:schemeClr val="tx1">
                    <a:lumMod val="75000"/>
                    <a:lumOff val="25000"/>
                  </a:schemeClr>
                </a:solidFill>
              </a:rPr>
              <a:t>We welcome applications from organizations that provide enrichment and educational opportunities to disadvantaged children, youth and adults.  Examples include: job skills training and/or placement, after school or summer programs, leadership mentoring, tutoring, GED and literacy programs.   </a:t>
            </a:r>
          </a:p>
          <a:p>
            <a:pPr marL="0" indent="0" fontAlgn="base">
              <a:buFont typeface="Arial" panose="020B0604020202020204" pitchFamily="34" charset="0"/>
              <a:buNone/>
            </a:pPr>
            <a:endParaRPr lang="en-US" sz="1800" dirty="0">
              <a:solidFill>
                <a:srgbClr val="696969"/>
              </a:solidFill>
              <a:latin typeface="Calibri" panose="020F0502020204030204" pitchFamily="34" charset="0"/>
            </a:endParaRPr>
          </a:p>
        </p:txBody>
      </p:sp>
    </p:spTree>
    <p:extLst>
      <p:ext uri="{BB962C8B-B14F-4D97-AF65-F5344CB8AC3E}">
        <p14:creationId xmlns:p14="http://schemas.microsoft.com/office/powerpoint/2010/main" val="3758839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1">
            <a:extLst>
              <a:ext uri="{FF2B5EF4-FFF2-40B4-BE49-F238E27FC236}">
                <a16:creationId xmlns:a16="http://schemas.microsoft.com/office/drawing/2014/main" id="{9DD2E66B-3C27-8A4A-7E18-A55DC2C805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25" t="46068" r="66250" b="-1"/>
          <a:stretch/>
        </p:blipFill>
        <p:spPr bwMode="auto">
          <a:xfrm>
            <a:off x="-381000" y="3207521"/>
            <a:ext cx="4495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1">
            <a:extLst>
              <a:ext uri="{FF2B5EF4-FFF2-40B4-BE49-F238E27FC236}">
                <a16:creationId xmlns:a16="http://schemas.microsoft.com/office/drawing/2014/main" id="{C510A187-2D25-AFB5-DFB9-733C1EE799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481" t="-821" b="51685"/>
          <a:stretch/>
        </p:blipFill>
        <p:spPr bwMode="auto">
          <a:xfrm>
            <a:off x="5562600" y="-15667"/>
            <a:ext cx="3441799" cy="264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695BDBFF-39E8-FECC-B974-59FB64847765}"/>
              </a:ext>
            </a:extLst>
          </p:cNvPr>
          <p:cNvSpPr txBox="1">
            <a:spLocks/>
          </p:cNvSpPr>
          <p:nvPr/>
        </p:nvSpPr>
        <p:spPr>
          <a:xfrm>
            <a:off x="774799" y="470375"/>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045FAA"/>
                </a:solidFill>
                <a:latin typeface="Calibri" panose="020F0502020204030204" pitchFamily="34" charset="0"/>
              </a:rPr>
              <a:t>In What Areas Do You Fund? (cont’d)</a:t>
            </a:r>
            <a:r>
              <a:rPr lang="en-US" sz="2400" dirty="0"/>
              <a:t>	</a:t>
            </a:r>
          </a:p>
        </p:txBody>
      </p:sp>
      <p:sp>
        <p:nvSpPr>
          <p:cNvPr id="5" name="TextBox 4">
            <a:extLst>
              <a:ext uri="{FF2B5EF4-FFF2-40B4-BE49-F238E27FC236}">
                <a16:creationId xmlns:a16="http://schemas.microsoft.com/office/drawing/2014/main" id="{31BBA02E-1F1B-C38C-02F9-7176A93F9F8E}"/>
              </a:ext>
            </a:extLst>
          </p:cNvPr>
          <p:cNvSpPr txBox="1"/>
          <p:nvPr/>
        </p:nvSpPr>
        <p:spPr>
          <a:xfrm>
            <a:off x="647700" y="1676400"/>
            <a:ext cx="7848600" cy="4462760"/>
          </a:xfrm>
          <a:prstGeom prst="rect">
            <a:avLst/>
          </a:prstGeom>
          <a:noFill/>
        </p:spPr>
        <p:txBody>
          <a:bodyPr wrap="square">
            <a:spAutoFit/>
          </a:bodyPr>
          <a:lstStyle/>
          <a:p>
            <a:pPr fontAlgn="base"/>
            <a:r>
              <a:rPr lang="en-US" sz="2200" b="1" dirty="0">
                <a:solidFill>
                  <a:srgbClr val="36B86E"/>
                </a:solidFill>
              </a:rPr>
              <a:t>Health/Environmental</a:t>
            </a:r>
          </a:p>
          <a:p>
            <a:pPr fontAlgn="base"/>
            <a:endParaRPr lang="en-US" sz="2000" b="1" dirty="0">
              <a:solidFill>
                <a:srgbClr val="396F3A"/>
              </a:solidFill>
            </a:endParaRPr>
          </a:p>
          <a:p>
            <a:pPr fontAlgn="base"/>
            <a:r>
              <a:rPr lang="en-US" sz="2000" dirty="0">
                <a:solidFill>
                  <a:srgbClr val="696969"/>
                </a:solidFill>
              </a:rPr>
              <a:t>Some examples of programs in this funding area include: environmental research or management, animal services, programs that support sustainable community and backyard gardens, medical clinics, drug rehabilitation programs and medical programs for persons with disabilities or mental illness. </a:t>
            </a:r>
          </a:p>
          <a:p>
            <a:pPr fontAlgn="base"/>
            <a:endParaRPr lang="en-US" sz="2000" b="1" dirty="0">
              <a:solidFill>
                <a:srgbClr val="396F3A"/>
              </a:solidFill>
            </a:endParaRPr>
          </a:p>
          <a:p>
            <a:pPr fontAlgn="base"/>
            <a:r>
              <a:rPr lang="en-US" sz="2200" b="1" dirty="0">
                <a:solidFill>
                  <a:srgbClr val="36B86E"/>
                </a:solidFill>
              </a:rPr>
              <a:t>People in Need</a:t>
            </a:r>
          </a:p>
          <a:p>
            <a:pPr fontAlgn="base"/>
            <a:endParaRPr lang="en-US" sz="2000" dirty="0">
              <a:solidFill>
                <a:srgbClr val="696969"/>
              </a:solidFill>
            </a:endParaRPr>
          </a:p>
          <a:p>
            <a:pPr fontAlgn="base"/>
            <a:r>
              <a:rPr lang="en-US" sz="2000" dirty="0">
                <a:solidFill>
                  <a:srgbClr val="696969"/>
                </a:solidFill>
              </a:rPr>
              <a:t>This category is generally, but not exclusively, for human service programs that work with people in need.  Examples include: feeding, housing, financial assistance, programs serving the homeless and programs for recently incarcerated individuals.</a:t>
            </a:r>
          </a:p>
        </p:txBody>
      </p:sp>
    </p:spTree>
    <p:extLst>
      <p:ext uri="{BB962C8B-B14F-4D97-AF65-F5344CB8AC3E}">
        <p14:creationId xmlns:p14="http://schemas.microsoft.com/office/powerpoint/2010/main" val="894558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1">
            <a:extLst>
              <a:ext uri="{FF2B5EF4-FFF2-40B4-BE49-F238E27FC236}">
                <a16:creationId xmlns:a16="http://schemas.microsoft.com/office/drawing/2014/main" id="{9DD2E66B-3C27-8A4A-7E18-A55DC2C805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25" t="46068" r="66250" b="-1"/>
          <a:stretch/>
        </p:blipFill>
        <p:spPr bwMode="auto">
          <a:xfrm>
            <a:off x="-609600" y="3429000"/>
            <a:ext cx="4495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1">
            <a:extLst>
              <a:ext uri="{FF2B5EF4-FFF2-40B4-BE49-F238E27FC236}">
                <a16:creationId xmlns:a16="http://schemas.microsoft.com/office/drawing/2014/main" id="{C510A187-2D25-AFB5-DFB9-733C1EE799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481" t="-821" b="51685"/>
          <a:stretch/>
        </p:blipFill>
        <p:spPr bwMode="auto">
          <a:xfrm>
            <a:off x="5562600" y="-15667"/>
            <a:ext cx="3441799" cy="264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42D96B73-F060-5C9D-8093-FE6E419F62D2}"/>
              </a:ext>
            </a:extLst>
          </p:cNvPr>
          <p:cNvSpPr txBox="1">
            <a:spLocks/>
          </p:cNvSpPr>
          <p:nvPr/>
        </p:nvSpPr>
        <p:spPr>
          <a:xfrm>
            <a:off x="457200" y="53340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045FAA"/>
                </a:solidFill>
                <a:latin typeface="Calibri" panose="020F0502020204030204" pitchFamily="34" charset="0"/>
              </a:rPr>
              <a:t>What Don’t You Fund?</a:t>
            </a:r>
          </a:p>
        </p:txBody>
      </p:sp>
      <p:sp>
        <p:nvSpPr>
          <p:cNvPr id="5" name="Content Placeholder 2">
            <a:extLst>
              <a:ext uri="{FF2B5EF4-FFF2-40B4-BE49-F238E27FC236}">
                <a16:creationId xmlns:a16="http://schemas.microsoft.com/office/drawing/2014/main" id="{0A18B050-D3B7-3146-44EA-63469A128738}"/>
              </a:ext>
            </a:extLst>
          </p:cNvPr>
          <p:cNvSpPr txBox="1">
            <a:spLocks/>
          </p:cNvSpPr>
          <p:nvPr/>
        </p:nvSpPr>
        <p:spPr>
          <a:xfrm>
            <a:off x="252101" y="1828800"/>
            <a:ext cx="8915400" cy="3962400"/>
          </a:xfrm>
          <a:prstGeom prst="rect">
            <a:avLst/>
          </a:prstGeom>
        </p:spPr>
        <p:txBody>
          <a:bodyPr vert="horz" lIns="91440" tIns="45720" rIns="91440" bIns="45720" numCol="2"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6B86E"/>
              </a:buClr>
              <a:buFont typeface="Wingdings" panose="05000000000000000000" pitchFamily="2" charset="2"/>
              <a:buChar char="v"/>
            </a:pPr>
            <a:r>
              <a:rPr lang="en-US" sz="3500" dirty="0">
                <a:solidFill>
                  <a:schemeClr val="tx1">
                    <a:lumMod val="75000"/>
                    <a:lumOff val="25000"/>
                  </a:schemeClr>
                </a:solidFill>
                <a:latin typeface="Calibri" panose="020F0502020204030204" pitchFamily="34" charset="0"/>
              </a:rPr>
              <a:t>Grants to individuals</a:t>
            </a:r>
          </a:p>
          <a:p>
            <a:pPr>
              <a:buClr>
                <a:srgbClr val="36B86E"/>
              </a:buClr>
              <a:buFont typeface="Wingdings" panose="05000000000000000000" pitchFamily="2" charset="2"/>
              <a:buChar char="v"/>
            </a:pPr>
            <a:r>
              <a:rPr lang="en-US" sz="3500" dirty="0">
                <a:solidFill>
                  <a:schemeClr val="tx1">
                    <a:lumMod val="75000"/>
                    <a:lumOff val="25000"/>
                  </a:schemeClr>
                </a:solidFill>
                <a:latin typeface="Calibri" panose="020F0502020204030204" pitchFamily="34" charset="0"/>
              </a:rPr>
              <a:t>Capital Campaigns</a:t>
            </a:r>
          </a:p>
          <a:p>
            <a:pPr>
              <a:buClr>
                <a:srgbClr val="36B86E"/>
              </a:buClr>
              <a:buFont typeface="Wingdings" panose="05000000000000000000" pitchFamily="2" charset="2"/>
              <a:buChar char="v"/>
            </a:pPr>
            <a:r>
              <a:rPr lang="en-US" sz="3500" dirty="0">
                <a:solidFill>
                  <a:schemeClr val="tx1">
                    <a:lumMod val="75000"/>
                    <a:lumOff val="25000"/>
                  </a:schemeClr>
                </a:solidFill>
                <a:latin typeface="Calibri" panose="020F0502020204030204" pitchFamily="34" charset="0"/>
              </a:rPr>
              <a:t>Deficit financing and debt retirement</a:t>
            </a:r>
          </a:p>
          <a:p>
            <a:pPr>
              <a:buClr>
                <a:srgbClr val="36B86E"/>
              </a:buClr>
              <a:buFont typeface="Wingdings" panose="05000000000000000000" pitchFamily="2" charset="2"/>
              <a:buChar char="v"/>
            </a:pPr>
            <a:r>
              <a:rPr lang="en-US" sz="3500" dirty="0">
                <a:solidFill>
                  <a:schemeClr val="tx1">
                    <a:lumMod val="75000"/>
                    <a:lumOff val="25000"/>
                  </a:schemeClr>
                </a:solidFill>
                <a:latin typeface="Calibri" panose="020F0502020204030204" pitchFamily="34" charset="0"/>
              </a:rPr>
              <a:t>Endowments</a:t>
            </a:r>
          </a:p>
          <a:p>
            <a:pPr>
              <a:buClr>
                <a:srgbClr val="36B86E"/>
              </a:buClr>
              <a:buFont typeface="Wingdings" panose="05000000000000000000" pitchFamily="2" charset="2"/>
              <a:buChar char="v"/>
            </a:pPr>
            <a:r>
              <a:rPr lang="en-US" sz="3500" dirty="0">
                <a:solidFill>
                  <a:schemeClr val="tx1">
                    <a:lumMod val="75000"/>
                    <a:lumOff val="25000"/>
                  </a:schemeClr>
                </a:solidFill>
                <a:latin typeface="Calibri" panose="020F0502020204030204" pitchFamily="34" charset="0"/>
              </a:rPr>
              <a:t>Political Organizations or campaigns</a:t>
            </a:r>
          </a:p>
          <a:p>
            <a:pPr>
              <a:buClr>
                <a:srgbClr val="36B86E"/>
              </a:buClr>
              <a:buFont typeface="Wingdings" panose="05000000000000000000" pitchFamily="2" charset="2"/>
              <a:buChar char="v"/>
            </a:pPr>
            <a:r>
              <a:rPr lang="en-US" sz="3500" dirty="0">
                <a:solidFill>
                  <a:schemeClr val="tx1">
                    <a:lumMod val="75000"/>
                    <a:lumOff val="25000"/>
                  </a:schemeClr>
                </a:solidFill>
                <a:latin typeface="Calibri" panose="020F0502020204030204" pitchFamily="34" charset="0"/>
              </a:rPr>
              <a:t>Lobbying legislators or influencing elections</a:t>
            </a:r>
          </a:p>
          <a:p>
            <a:pPr>
              <a:buClr>
                <a:srgbClr val="36B86E"/>
              </a:buClr>
              <a:buFont typeface="Wingdings" panose="05000000000000000000" pitchFamily="2" charset="2"/>
              <a:buChar char="v"/>
            </a:pPr>
            <a:r>
              <a:rPr lang="en-US" sz="3500" dirty="0">
                <a:solidFill>
                  <a:schemeClr val="tx1">
                    <a:lumMod val="75000"/>
                    <a:lumOff val="25000"/>
                  </a:schemeClr>
                </a:solidFill>
                <a:latin typeface="Calibri" panose="020F0502020204030204" pitchFamily="34" charset="0"/>
              </a:rPr>
              <a:t>Marketing as the entirety of your grant request</a:t>
            </a:r>
          </a:p>
          <a:p>
            <a:pPr>
              <a:buClr>
                <a:srgbClr val="36B86E"/>
              </a:buClr>
              <a:buFont typeface="Wingdings" panose="05000000000000000000" pitchFamily="2" charset="2"/>
              <a:buChar char="v"/>
            </a:pPr>
            <a:r>
              <a:rPr lang="en-US" sz="3500" dirty="0">
                <a:solidFill>
                  <a:schemeClr val="tx1">
                    <a:lumMod val="75000"/>
                    <a:lumOff val="25000"/>
                  </a:schemeClr>
                </a:solidFill>
                <a:latin typeface="Calibri" panose="020F0502020204030204" pitchFamily="34" charset="0"/>
              </a:rPr>
              <a:t>Special fundraising events/celebrations</a:t>
            </a:r>
          </a:p>
          <a:p>
            <a:pPr>
              <a:buClr>
                <a:srgbClr val="36B86E"/>
              </a:buClr>
              <a:buFont typeface="Wingdings" panose="05000000000000000000" pitchFamily="2" charset="2"/>
              <a:buChar char="v"/>
            </a:pPr>
            <a:r>
              <a:rPr lang="en-US" sz="3500" dirty="0">
                <a:solidFill>
                  <a:schemeClr val="tx1">
                    <a:lumMod val="75000"/>
                    <a:lumOff val="25000"/>
                  </a:schemeClr>
                </a:solidFill>
                <a:latin typeface="Calibri" panose="020F0502020204030204" pitchFamily="34" charset="0"/>
              </a:rPr>
              <a:t>Regranting</a:t>
            </a:r>
          </a:p>
          <a:p>
            <a:pPr>
              <a:buClr>
                <a:srgbClr val="36B86E"/>
              </a:buClr>
              <a:buFont typeface="Wingdings" panose="05000000000000000000" pitchFamily="2" charset="2"/>
              <a:buChar char="v"/>
            </a:pPr>
            <a:endParaRPr lang="en-US" sz="3500" dirty="0">
              <a:solidFill>
                <a:srgbClr val="696969"/>
              </a:solidFill>
              <a:latin typeface="Calibri" panose="020F0502020204030204" pitchFamily="34" charset="0"/>
            </a:endParaRPr>
          </a:p>
          <a:p>
            <a:pPr>
              <a:buClr>
                <a:srgbClr val="36B86E"/>
              </a:buClr>
              <a:buFont typeface="Wingdings" panose="05000000000000000000" pitchFamily="2" charset="2"/>
              <a:buChar char="v"/>
            </a:pPr>
            <a:endParaRPr lang="en-US" sz="3500" dirty="0">
              <a:solidFill>
                <a:srgbClr val="696969"/>
              </a:solidFill>
              <a:latin typeface="Calibri" panose="020F0502020204030204" pitchFamily="34" charset="0"/>
            </a:endParaRPr>
          </a:p>
          <a:p>
            <a:pPr>
              <a:buClr>
                <a:srgbClr val="36B86E"/>
              </a:buClr>
              <a:buFont typeface="Wingdings" panose="05000000000000000000" pitchFamily="2" charset="2"/>
              <a:buChar char="v"/>
            </a:pPr>
            <a:r>
              <a:rPr lang="en-US" sz="3500" dirty="0">
                <a:solidFill>
                  <a:schemeClr val="tx1">
                    <a:lumMod val="75000"/>
                    <a:lumOff val="25000"/>
                  </a:schemeClr>
                </a:solidFill>
                <a:latin typeface="Calibri" panose="020F0502020204030204" pitchFamily="34" charset="0"/>
              </a:rPr>
              <a:t>Personal research</a:t>
            </a:r>
          </a:p>
          <a:p>
            <a:pPr>
              <a:buClr>
                <a:srgbClr val="36B86E"/>
              </a:buClr>
              <a:buFont typeface="Wingdings" panose="05000000000000000000" pitchFamily="2" charset="2"/>
              <a:buChar char="v"/>
            </a:pPr>
            <a:r>
              <a:rPr lang="en-US" sz="3500" dirty="0">
                <a:solidFill>
                  <a:schemeClr val="tx1">
                    <a:lumMod val="75000"/>
                    <a:lumOff val="25000"/>
                  </a:schemeClr>
                </a:solidFill>
                <a:latin typeface="Calibri" panose="020F0502020204030204" pitchFamily="34" charset="0"/>
              </a:rPr>
              <a:t>Programs requiring faith-based participation</a:t>
            </a:r>
          </a:p>
          <a:p>
            <a:pPr>
              <a:buClr>
                <a:srgbClr val="36B86E"/>
              </a:buClr>
              <a:buFont typeface="Wingdings" panose="05000000000000000000" pitchFamily="2" charset="2"/>
              <a:buChar char="v"/>
            </a:pPr>
            <a:r>
              <a:rPr lang="en-US" sz="3500" dirty="0">
                <a:solidFill>
                  <a:schemeClr val="tx1">
                    <a:lumMod val="75000"/>
                    <a:lumOff val="25000"/>
                  </a:schemeClr>
                </a:solidFill>
                <a:latin typeface="Calibri" panose="020F0502020204030204" pitchFamily="34" charset="0"/>
              </a:rPr>
              <a:t>Projects that are typically the funding responsibility of the government</a:t>
            </a:r>
          </a:p>
          <a:p>
            <a:pPr>
              <a:buClr>
                <a:srgbClr val="36B86E"/>
              </a:buClr>
              <a:buFont typeface="Wingdings" panose="05000000000000000000" pitchFamily="2" charset="2"/>
              <a:buChar char="v"/>
            </a:pPr>
            <a:r>
              <a:rPr lang="en-US" sz="3500" dirty="0">
                <a:solidFill>
                  <a:schemeClr val="tx1">
                    <a:lumMod val="75000"/>
                    <a:lumOff val="25000"/>
                  </a:schemeClr>
                </a:solidFill>
                <a:latin typeface="Calibri" panose="020F0502020204030204" pitchFamily="34" charset="0"/>
              </a:rPr>
              <a:t>Scholarships to schools, colleges or universities outside of our six-county region</a:t>
            </a:r>
          </a:p>
          <a:p>
            <a:pPr>
              <a:buClr>
                <a:srgbClr val="36B86E"/>
              </a:buClr>
              <a:buFont typeface="Wingdings" panose="05000000000000000000" pitchFamily="2" charset="2"/>
              <a:buChar char="v"/>
            </a:pPr>
            <a:r>
              <a:rPr lang="en-US" sz="3500" dirty="0">
                <a:solidFill>
                  <a:schemeClr val="tx1">
                    <a:lumMod val="75000"/>
                    <a:lumOff val="25000"/>
                  </a:schemeClr>
                </a:solidFill>
                <a:latin typeface="Calibri" panose="020F0502020204030204" pitchFamily="34" charset="0"/>
              </a:rPr>
              <a:t>Programs that have already taken place or will be completed in the current calendar year</a:t>
            </a:r>
          </a:p>
          <a:p>
            <a:pPr>
              <a:buClr>
                <a:srgbClr val="36B86E"/>
              </a:buClr>
              <a:buFont typeface="Wingdings" panose="05000000000000000000" pitchFamily="2" charset="2"/>
              <a:buChar char="v"/>
            </a:pPr>
            <a:endParaRPr lang="en-US" sz="2300" dirty="0">
              <a:solidFill>
                <a:srgbClr val="696969"/>
              </a:solidFill>
              <a:latin typeface="Calibri" panose="020F0502020204030204" pitchFamily="34" charset="0"/>
            </a:endParaRP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800494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1">
            <a:extLst>
              <a:ext uri="{FF2B5EF4-FFF2-40B4-BE49-F238E27FC236}">
                <a16:creationId xmlns:a16="http://schemas.microsoft.com/office/drawing/2014/main" id="{9DD2E66B-3C27-8A4A-7E18-A55DC2C805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25" t="46068" r="66250" b="-1"/>
          <a:stretch/>
        </p:blipFill>
        <p:spPr bwMode="auto">
          <a:xfrm>
            <a:off x="-533400" y="3390900"/>
            <a:ext cx="4495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1">
            <a:extLst>
              <a:ext uri="{FF2B5EF4-FFF2-40B4-BE49-F238E27FC236}">
                <a16:creationId xmlns:a16="http://schemas.microsoft.com/office/drawing/2014/main" id="{C510A187-2D25-AFB5-DFB9-733C1EE799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481" t="-821" b="51685"/>
          <a:stretch/>
        </p:blipFill>
        <p:spPr bwMode="auto">
          <a:xfrm>
            <a:off x="5562600" y="-15667"/>
            <a:ext cx="3441799" cy="264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a:extLst>
              <a:ext uri="{FF2B5EF4-FFF2-40B4-BE49-F238E27FC236}">
                <a16:creationId xmlns:a16="http://schemas.microsoft.com/office/drawing/2014/main" id="{2C42B23B-8668-4B1D-6B4A-0B330B651B89}"/>
              </a:ext>
            </a:extLst>
          </p:cNvPr>
          <p:cNvSpPr txBox="1">
            <a:spLocks/>
          </p:cNvSpPr>
          <p:nvPr/>
        </p:nvSpPr>
        <p:spPr>
          <a:xfrm>
            <a:off x="342900" y="533400"/>
            <a:ext cx="8458200" cy="83820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buFont typeface="Arial" panose="020B0604020202020204" pitchFamily="34" charset="0"/>
              <a:buNone/>
            </a:pPr>
            <a:r>
              <a:rPr lang="en-US" sz="2400" b="1">
                <a:solidFill>
                  <a:srgbClr val="045FAA"/>
                </a:solidFill>
                <a:latin typeface="Calibri" panose="020F0502020204030204" pitchFamily="34" charset="0"/>
                <a:ea typeface="+mj-ea"/>
                <a:cs typeface="+mj-cs"/>
              </a:rPr>
              <a:t>Problem Areas That We’ve Seen</a:t>
            </a:r>
            <a:endParaRPr lang="en-US" sz="2400" b="1" dirty="0">
              <a:solidFill>
                <a:srgbClr val="045FAA"/>
              </a:solidFill>
              <a:latin typeface="Calibri" panose="020F0502020204030204" pitchFamily="34" charset="0"/>
              <a:ea typeface="+mj-ea"/>
              <a:cs typeface="+mj-cs"/>
            </a:endParaRPr>
          </a:p>
        </p:txBody>
      </p:sp>
      <p:sp>
        <p:nvSpPr>
          <p:cNvPr id="5" name="Content Placeholder 2">
            <a:extLst>
              <a:ext uri="{FF2B5EF4-FFF2-40B4-BE49-F238E27FC236}">
                <a16:creationId xmlns:a16="http://schemas.microsoft.com/office/drawing/2014/main" id="{B7EE8CD2-CFD8-E171-29AA-2F5920844ABF}"/>
              </a:ext>
            </a:extLst>
          </p:cNvPr>
          <p:cNvSpPr txBox="1">
            <a:spLocks/>
          </p:cNvSpPr>
          <p:nvPr/>
        </p:nvSpPr>
        <p:spPr>
          <a:xfrm>
            <a:off x="342900" y="1600200"/>
            <a:ext cx="8458200" cy="3581400"/>
          </a:xfrm>
          <a:prstGeom prst="rect">
            <a:avLst/>
          </a:prstGeom>
          <a:noFill/>
          <a:ln w="76200">
            <a:noFill/>
          </a:ln>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396F3A"/>
              </a:buClr>
              <a:buNone/>
            </a:pPr>
            <a:endParaRPr lang="en-US" sz="1900" dirty="0">
              <a:solidFill>
                <a:srgbClr val="FF0000"/>
              </a:solidFill>
            </a:endParaRPr>
          </a:p>
          <a:p>
            <a:pPr>
              <a:buClr>
                <a:srgbClr val="36B86E"/>
              </a:buClr>
              <a:buFont typeface="Wingdings" panose="05000000000000000000" pitchFamily="2" charset="2"/>
              <a:buChar char="v"/>
            </a:pPr>
            <a:r>
              <a:rPr lang="en-US" sz="2300" dirty="0">
                <a:solidFill>
                  <a:schemeClr val="tx1">
                    <a:lumMod val="75000"/>
                    <a:lumOff val="25000"/>
                  </a:schemeClr>
                </a:solidFill>
                <a:latin typeface="Calibri" panose="020F0502020204030204" pitchFamily="34" charset="0"/>
              </a:rPr>
              <a:t>Help Notes throughout the application – pay attention to them </a:t>
            </a:r>
          </a:p>
          <a:p>
            <a:pPr>
              <a:buClr>
                <a:srgbClr val="36B86E"/>
              </a:buClr>
              <a:buFont typeface="Wingdings" panose="05000000000000000000" pitchFamily="2" charset="2"/>
              <a:buChar char="v"/>
            </a:pPr>
            <a:r>
              <a:rPr lang="en-US" sz="2300" dirty="0">
                <a:solidFill>
                  <a:schemeClr val="tx1">
                    <a:lumMod val="75000"/>
                    <a:lumOff val="25000"/>
                  </a:schemeClr>
                </a:solidFill>
                <a:latin typeface="Calibri" panose="020F0502020204030204" pitchFamily="34" charset="0"/>
              </a:rPr>
              <a:t>Project Description – this is your gateway to tell why your grant is important</a:t>
            </a:r>
          </a:p>
          <a:p>
            <a:pPr>
              <a:buClr>
                <a:srgbClr val="36B86E"/>
              </a:buClr>
              <a:buFont typeface="Wingdings" panose="05000000000000000000" pitchFamily="2" charset="2"/>
              <a:buChar char="v"/>
            </a:pPr>
            <a:r>
              <a:rPr lang="en-US" sz="2300" dirty="0">
                <a:solidFill>
                  <a:schemeClr val="tx1">
                    <a:lumMod val="75000"/>
                    <a:lumOff val="25000"/>
                  </a:schemeClr>
                </a:solidFill>
                <a:latin typeface="Calibri" panose="020F0502020204030204" pitchFamily="34" charset="0"/>
              </a:rPr>
              <a:t>Budget Table – take your time, follow directions, ask questions if needed</a:t>
            </a:r>
          </a:p>
          <a:p>
            <a:pPr>
              <a:buClr>
                <a:srgbClr val="36B86E"/>
              </a:buClr>
              <a:buFont typeface="Wingdings" panose="05000000000000000000" pitchFamily="2" charset="2"/>
              <a:buChar char="v"/>
            </a:pPr>
            <a:r>
              <a:rPr lang="en-US" sz="2300" dirty="0">
                <a:solidFill>
                  <a:schemeClr val="tx1">
                    <a:lumMod val="75000"/>
                    <a:lumOff val="25000"/>
                  </a:schemeClr>
                </a:solidFill>
                <a:latin typeface="Calibri" panose="020F0502020204030204" pitchFamily="34" charset="0"/>
              </a:rPr>
              <a:t>Outcomes – Use all three steps </a:t>
            </a:r>
          </a:p>
          <a:p>
            <a:pPr>
              <a:buClr>
                <a:srgbClr val="36B86E"/>
              </a:buClr>
              <a:buFont typeface="Wingdings" panose="05000000000000000000" pitchFamily="2" charset="2"/>
              <a:buChar char="v"/>
            </a:pPr>
            <a:r>
              <a:rPr lang="en-US" sz="2300" dirty="0">
                <a:solidFill>
                  <a:schemeClr val="tx1">
                    <a:lumMod val="75000"/>
                    <a:lumOff val="25000"/>
                  </a:schemeClr>
                </a:solidFill>
                <a:latin typeface="Calibri" panose="020F0502020204030204" pitchFamily="34" charset="0"/>
              </a:rPr>
              <a:t>Partnerships – It is never good to put N/A</a:t>
            </a:r>
          </a:p>
          <a:p>
            <a:pPr>
              <a:buClr>
                <a:srgbClr val="36B86E"/>
              </a:buClr>
              <a:buFont typeface="Wingdings" panose="05000000000000000000" pitchFamily="2" charset="2"/>
              <a:buChar char="v"/>
            </a:pPr>
            <a:r>
              <a:rPr lang="en-US" sz="2300" dirty="0">
                <a:solidFill>
                  <a:schemeClr val="tx1">
                    <a:lumMod val="75000"/>
                    <a:lumOff val="25000"/>
                  </a:schemeClr>
                </a:solidFill>
                <a:latin typeface="Calibri" panose="020F0502020204030204" pitchFamily="34" charset="0"/>
              </a:rPr>
              <a:t>Organizational Profile – Remember to check your organizational information each time you complete a new grant.  Make corrections when needed to contacts, addresses and other permanent information on a regular basis.  </a:t>
            </a:r>
          </a:p>
          <a:p>
            <a:pPr>
              <a:buClr>
                <a:srgbClr val="36B86E"/>
              </a:buClr>
              <a:buFont typeface="Wingdings" panose="05000000000000000000" pitchFamily="2" charset="2"/>
              <a:buChar char="v"/>
            </a:pPr>
            <a:endParaRPr lang="en-US" sz="2300" dirty="0">
              <a:solidFill>
                <a:schemeClr val="tx1">
                  <a:lumMod val="75000"/>
                  <a:lumOff val="25000"/>
                </a:schemeClr>
              </a:solidFill>
              <a:latin typeface="Calibri" panose="020F0502020204030204" pitchFamily="34" charset="0"/>
            </a:endParaRPr>
          </a:p>
          <a:p>
            <a:pPr>
              <a:buClr>
                <a:srgbClr val="36B86E"/>
              </a:buClr>
              <a:buFont typeface="Wingdings" panose="05000000000000000000" pitchFamily="2" charset="2"/>
              <a:buChar char="v"/>
            </a:pPr>
            <a:endParaRPr lang="en-US" sz="2300" dirty="0">
              <a:solidFill>
                <a:schemeClr val="tx1">
                  <a:lumMod val="75000"/>
                  <a:lumOff val="25000"/>
                </a:schemeClr>
              </a:solidFill>
              <a:latin typeface="Calibri" panose="020F0502020204030204" pitchFamily="34" charset="0"/>
            </a:endParaRPr>
          </a:p>
          <a:p>
            <a:pPr>
              <a:buClr>
                <a:srgbClr val="36B86E"/>
              </a:buClr>
              <a:buFont typeface="Wingdings" panose="05000000000000000000" pitchFamily="2" charset="2"/>
              <a:buChar char="v"/>
            </a:pPr>
            <a:r>
              <a:rPr lang="en-US" sz="2300" dirty="0">
                <a:solidFill>
                  <a:schemeClr val="tx1">
                    <a:lumMod val="75000"/>
                    <a:lumOff val="25000"/>
                  </a:schemeClr>
                </a:solidFill>
                <a:latin typeface="Calibri" panose="020F0502020204030204" pitchFamily="34" charset="0"/>
              </a:rPr>
              <a:t>Application vetting is more rigorous - threshold review by internal staff will be looking at these items. </a:t>
            </a:r>
          </a:p>
          <a:p>
            <a:pPr>
              <a:buClr>
                <a:srgbClr val="396F3A"/>
              </a:buClr>
              <a:buFont typeface="Wingdings" panose="05000000000000000000" pitchFamily="2" charset="2"/>
              <a:buChar char="v"/>
            </a:pPr>
            <a:endParaRPr lang="en-US" sz="2300" dirty="0">
              <a:solidFill>
                <a:srgbClr val="696969"/>
              </a:solidFill>
              <a:latin typeface="Calibri" panose="020F0502020204030204" pitchFamily="34" charset="0"/>
            </a:endParaRPr>
          </a:p>
        </p:txBody>
      </p:sp>
    </p:spTree>
    <p:extLst>
      <p:ext uri="{BB962C8B-B14F-4D97-AF65-F5344CB8AC3E}">
        <p14:creationId xmlns:p14="http://schemas.microsoft.com/office/powerpoint/2010/main" val="1328112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1">
            <a:extLst>
              <a:ext uri="{FF2B5EF4-FFF2-40B4-BE49-F238E27FC236}">
                <a16:creationId xmlns:a16="http://schemas.microsoft.com/office/drawing/2014/main" id="{9DD2E66B-3C27-8A4A-7E18-A55DC2C805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25" t="46068" r="66250" b="-1"/>
          <a:stretch/>
        </p:blipFill>
        <p:spPr bwMode="auto">
          <a:xfrm>
            <a:off x="-457200" y="3200400"/>
            <a:ext cx="4495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1">
            <a:extLst>
              <a:ext uri="{FF2B5EF4-FFF2-40B4-BE49-F238E27FC236}">
                <a16:creationId xmlns:a16="http://schemas.microsoft.com/office/drawing/2014/main" id="{C510A187-2D25-AFB5-DFB9-733C1EE799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481" t="-821" b="51685"/>
          <a:stretch/>
        </p:blipFill>
        <p:spPr bwMode="auto">
          <a:xfrm>
            <a:off x="5562600" y="-15667"/>
            <a:ext cx="3441799" cy="264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A9863960-CBA1-B691-551A-46DDBD57E5BA}"/>
              </a:ext>
            </a:extLst>
          </p:cNvPr>
          <p:cNvSpPr txBox="1">
            <a:spLocks/>
          </p:cNvSpPr>
          <p:nvPr/>
        </p:nvSpPr>
        <p:spPr>
          <a:xfrm>
            <a:off x="457200" y="53340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a:solidFill>
                  <a:srgbClr val="045FAA"/>
                </a:solidFill>
                <a:latin typeface="Calibri" panose="020F0502020204030204" pitchFamily="34" charset="0"/>
              </a:rPr>
              <a:t>What Should I Emphasize?</a:t>
            </a:r>
            <a:endParaRPr lang="en-US" sz="2400" b="1" dirty="0">
              <a:solidFill>
                <a:srgbClr val="045FAA"/>
              </a:solidFill>
              <a:latin typeface="Calibri" panose="020F0502020204030204" pitchFamily="34" charset="0"/>
            </a:endParaRPr>
          </a:p>
        </p:txBody>
      </p:sp>
      <p:sp>
        <p:nvSpPr>
          <p:cNvPr id="5" name="Content Placeholder 2">
            <a:extLst>
              <a:ext uri="{FF2B5EF4-FFF2-40B4-BE49-F238E27FC236}">
                <a16:creationId xmlns:a16="http://schemas.microsoft.com/office/drawing/2014/main" id="{FB092282-67E6-476E-A318-99804B9EEE37}"/>
              </a:ext>
            </a:extLst>
          </p:cNvPr>
          <p:cNvSpPr txBox="1">
            <a:spLocks/>
          </p:cNvSpPr>
          <p:nvPr/>
        </p:nvSpPr>
        <p:spPr>
          <a:xfrm>
            <a:off x="211552" y="1371600"/>
            <a:ext cx="8720895" cy="449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00B050"/>
              </a:buClr>
              <a:buFont typeface="Arial" panose="020B0604020202020204" pitchFamily="34" charset="0"/>
              <a:buNone/>
            </a:pPr>
            <a:r>
              <a:rPr lang="en-US" sz="2000" dirty="0">
                <a:solidFill>
                  <a:schemeClr val="tx1">
                    <a:lumMod val="75000"/>
                    <a:lumOff val="25000"/>
                  </a:schemeClr>
                </a:solidFill>
                <a:latin typeface="Calibri" panose="020F0502020204030204" pitchFamily="34" charset="0"/>
              </a:rPr>
              <a:t>Strong applications will need to </a:t>
            </a:r>
            <a:r>
              <a:rPr lang="en-US" sz="2000" b="1" dirty="0">
                <a:solidFill>
                  <a:schemeClr val="tx1">
                    <a:lumMod val="75000"/>
                    <a:lumOff val="25000"/>
                  </a:schemeClr>
                </a:solidFill>
                <a:latin typeface="Calibri" panose="020F0502020204030204" pitchFamily="34" charset="0"/>
              </a:rPr>
              <a:t>tell the story </a:t>
            </a:r>
            <a:r>
              <a:rPr lang="en-US" sz="2000" dirty="0">
                <a:solidFill>
                  <a:schemeClr val="tx1">
                    <a:lumMod val="75000"/>
                    <a:lumOff val="25000"/>
                  </a:schemeClr>
                </a:solidFill>
                <a:latin typeface="Calibri" panose="020F0502020204030204" pitchFamily="34" charset="0"/>
              </a:rPr>
              <a:t>of your organization and the importance of your mission to the community to include:  </a:t>
            </a:r>
          </a:p>
          <a:p>
            <a:pPr marL="0" indent="0">
              <a:buClr>
                <a:srgbClr val="00B050"/>
              </a:buClr>
              <a:buFont typeface="Arial" panose="020B0604020202020204" pitchFamily="34" charset="0"/>
              <a:buNone/>
            </a:pPr>
            <a:endParaRPr lang="en-US" sz="1600" dirty="0">
              <a:solidFill>
                <a:schemeClr val="tx1">
                  <a:lumMod val="75000"/>
                  <a:lumOff val="25000"/>
                </a:schemeClr>
              </a:solidFill>
              <a:latin typeface="Calibri" panose="020F0502020204030204" pitchFamily="34" charset="0"/>
            </a:endParaRPr>
          </a:p>
          <a:p>
            <a:pPr>
              <a:buClr>
                <a:srgbClr val="00B050"/>
              </a:buClr>
              <a:buFont typeface="Wingdings" panose="05000000000000000000" pitchFamily="2" charset="2"/>
              <a:buChar char="v"/>
            </a:pPr>
            <a:r>
              <a:rPr lang="en-US" sz="2000" b="1" dirty="0">
                <a:solidFill>
                  <a:schemeClr val="tx1">
                    <a:lumMod val="75000"/>
                    <a:lumOff val="25000"/>
                  </a:schemeClr>
                </a:solidFill>
                <a:latin typeface="Calibri" panose="020F0502020204030204" pitchFamily="34" charset="0"/>
              </a:rPr>
              <a:t>Impact</a:t>
            </a:r>
            <a:r>
              <a:rPr lang="en-US" sz="2000" dirty="0">
                <a:solidFill>
                  <a:schemeClr val="tx1">
                    <a:lumMod val="75000"/>
                    <a:lumOff val="25000"/>
                  </a:schemeClr>
                </a:solidFill>
                <a:latin typeface="Calibri" panose="020F0502020204030204" pitchFamily="34" charset="0"/>
              </a:rPr>
              <a:t> on persons/the community </a:t>
            </a:r>
          </a:p>
          <a:p>
            <a:pPr>
              <a:buClr>
                <a:srgbClr val="00B050"/>
              </a:buClr>
              <a:buFont typeface="Wingdings" panose="05000000000000000000" pitchFamily="2" charset="2"/>
              <a:buChar char="v"/>
            </a:pPr>
            <a:r>
              <a:rPr lang="en-US" sz="2000" dirty="0">
                <a:solidFill>
                  <a:schemeClr val="tx1">
                    <a:lumMod val="75000"/>
                    <a:lumOff val="25000"/>
                  </a:schemeClr>
                </a:solidFill>
                <a:latin typeface="Calibri" panose="020F0502020204030204" pitchFamily="34" charset="0"/>
              </a:rPr>
              <a:t>Develop </a:t>
            </a:r>
            <a:r>
              <a:rPr lang="en-US" sz="2000" b="1" dirty="0">
                <a:solidFill>
                  <a:schemeClr val="tx1">
                    <a:lumMod val="75000"/>
                    <a:lumOff val="25000"/>
                  </a:schemeClr>
                </a:solidFill>
                <a:latin typeface="Calibri" panose="020F0502020204030204" pitchFamily="34" charset="0"/>
              </a:rPr>
              <a:t>competencies and skills </a:t>
            </a:r>
            <a:r>
              <a:rPr lang="en-US" sz="2000" dirty="0">
                <a:solidFill>
                  <a:schemeClr val="tx1">
                    <a:lumMod val="75000"/>
                    <a:lumOff val="25000"/>
                  </a:schemeClr>
                </a:solidFill>
                <a:latin typeface="Calibri" panose="020F0502020204030204" pitchFamily="34" charset="0"/>
              </a:rPr>
              <a:t>in an individual</a:t>
            </a:r>
          </a:p>
          <a:p>
            <a:pPr>
              <a:buClr>
                <a:srgbClr val="00B050"/>
              </a:buClr>
              <a:buFont typeface="Wingdings" panose="05000000000000000000" pitchFamily="2" charset="2"/>
              <a:buChar char="v"/>
            </a:pPr>
            <a:r>
              <a:rPr lang="en-US" sz="2000" dirty="0">
                <a:solidFill>
                  <a:schemeClr val="tx1">
                    <a:lumMod val="75000"/>
                    <a:lumOff val="25000"/>
                  </a:schemeClr>
                </a:solidFill>
                <a:latin typeface="Calibri" panose="020F0502020204030204" pitchFamily="34" charset="0"/>
              </a:rPr>
              <a:t>Address a </a:t>
            </a:r>
            <a:r>
              <a:rPr lang="en-US" sz="2000" b="1" dirty="0">
                <a:solidFill>
                  <a:schemeClr val="tx1">
                    <a:lumMod val="75000"/>
                    <a:lumOff val="25000"/>
                  </a:schemeClr>
                </a:solidFill>
                <a:latin typeface="Calibri" panose="020F0502020204030204" pitchFamily="34" charset="0"/>
              </a:rPr>
              <a:t>demonstratable, significant need</a:t>
            </a:r>
          </a:p>
          <a:p>
            <a:pPr>
              <a:buClr>
                <a:srgbClr val="00B050"/>
              </a:buClr>
              <a:buFont typeface="Wingdings" panose="05000000000000000000" pitchFamily="2" charset="2"/>
              <a:buChar char="v"/>
            </a:pPr>
            <a:r>
              <a:rPr lang="en-US" sz="2000" b="1" dirty="0">
                <a:solidFill>
                  <a:schemeClr val="tx1">
                    <a:lumMod val="75000"/>
                    <a:lumOff val="25000"/>
                  </a:schemeClr>
                </a:solidFill>
                <a:latin typeface="Calibri" panose="020F0502020204030204" pitchFamily="34" charset="0"/>
              </a:rPr>
              <a:t>Leverage </a:t>
            </a:r>
            <a:r>
              <a:rPr lang="en-US" sz="2000" dirty="0">
                <a:solidFill>
                  <a:schemeClr val="tx1">
                    <a:lumMod val="75000"/>
                    <a:lumOff val="25000"/>
                  </a:schemeClr>
                </a:solidFill>
                <a:latin typeface="Calibri" panose="020F0502020204030204" pitchFamily="34" charset="0"/>
              </a:rPr>
              <a:t>other funding</a:t>
            </a:r>
          </a:p>
          <a:p>
            <a:pPr>
              <a:buClr>
                <a:srgbClr val="00B050"/>
              </a:buClr>
              <a:buFont typeface="Wingdings" panose="05000000000000000000" pitchFamily="2" charset="2"/>
              <a:buChar char="v"/>
            </a:pPr>
            <a:r>
              <a:rPr lang="en-US" sz="2000" dirty="0">
                <a:solidFill>
                  <a:schemeClr val="tx1">
                    <a:lumMod val="75000"/>
                    <a:lumOff val="25000"/>
                  </a:schemeClr>
                </a:solidFill>
                <a:latin typeface="Calibri" panose="020F0502020204030204" pitchFamily="34" charset="0"/>
              </a:rPr>
              <a:t>How you </a:t>
            </a:r>
            <a:r>
              <a:rPr lang="en-US" sz="2000" b="1" dirty="0">
                <a:solidFill>
                  <a:schemeClr val="tx1">
                    <a:lumMod val="75000"/>
                    <a:lumOff val="25000"/>
                  </a:schemeClr>
                </a:solidFill>
                <a:latin typeface="Calibri" panose="020F0502020204030204" pitchFamily="34" charset="0"/>
              </a:rPr>
              <a:t>partner</a:t>
            </a:r>
            <a:r>
              <a:rPr lang="en-US" sz="2000" dirty="0">
                <a:solidFill>
                  <a:schemeClr val="tx1">
                    <a:lumMod val="75000"/>
                    <a:lumOff val="25000"/>
                  </a:schemeClr>
                </a:solidFill>
                <a:latin typeface="Calibri" panose="020F0502020204030204" pitchFamily="34" charset="0"/>
              </a:rPr>
              <a:t> with other agencies </a:t>
            </a:r>
          </a:p>
          <a:p>
            <a:pPr>
              <a:buClr>
                <a:srgbClr val="00B050"/>
              </a:buClr>
              <a:buFont typeface="Wingdings" panose="05000000000000000000" pitchFamily="2" charset="2"/>
              <a:buChar char="v"/>
            </a:pPr>
            <a:r>
              <a:rPr lang="en-US" sz="2000" dirty="0">
                <a:solidFill>
                  <a:schemeClr val="tx1">
                    <a:lumMod val="75000"/>
                    <a:lumOff val="25000"/>
                  </a:schemeClr>
                </a:solidFill>
                <a:latin typeface="Calibri" panose="020F0502020204030204" pitchFamily="34" charset="0"/>
              </a:rPr>
              <a:t>Demonstrate </a:t>
            </a:r>
            <a:r>
              <a:rPr lang="en-US" sz="2000" b="1" dirty="0">
                <a:solidFill>
                  <a:schemeClr val="tx1">
                    <a:lumMod val="75000"/>
                    <a:lumOff val="25000"/>
                  </a:schemeClr>
                </a:solidFill>
                <a:latin typeface="Calibri" panose="020F0502020204030204" pitchFamily="34" charset="0"/>
              </a:rPr>
              <a:t>capacity to provide </a:t>
            </a:r>
            <a:r>
              <a:rPr lang="en-US" sz="2000" dirty="0">
                <a:solidFill>
                  <a:schemeClr val="tx1">
                    <a:lumMod val="75000"/>
                    <a:lumOff val="25000"/>
                  </a:schemeClr>
                </a:solidFill>
                <a:latin typeface="Calibri" panose="020F0502020204030204" pitchFamily="34" charset="0"/>
              </a:rPr>
              <a:t>services </a:t>
            </a:r>
          </a:p>
          <a:p>
            <a:pPr>
              <a:buClr>
                <a:srgbClr val="00B050"/>
              </a:buClr>
              <a:buFont typeface="Wingdings" panose="05000000000000000000" pitchFamily="2" charset="2"/>
              <a:buChar char="v"/>
            </a:pPr>
            <a:r>
              <a:rPr lang="en-US" sz="2000" dirty="0">
                <a:solidFill>
                  <a:schemeClr val="tx1">
                    <a:lumMod val="75000"/>
                    <a:lumOff val="25000"/>
                  </a:schemeClr>
                </a:solidFill>
                <a:latin typeface="Calibri" panose="020F0502020204030204" pitchFamily="34" charset="0"/>
              </a:rPr>
              <a:t>Demonstrate </a:t>
            </a:r>
            <a:r>
              <a:rPr lang="en-US" sz="2000" b="1" dirty="0">
                <a:solidFill>
                  <a:schemeClr val="tx1">
                    <a:lumMod val="75000"/>
                    <a:lumOff val="25000"/>
                  </a:schemeClr>
                </a:solidFill>
                <a:latin typeface="Calibri" panose="020F0502020204030204" pitchFamily="34" charset="0"/>
              </a:rPr>
              <a:t>support from volunteers </a:t>
            </a:r>
            <a:r>
              <a:rPr lang="en-US" sz="2000" dirty="0">
                <a:solidFill>
                  <a:schemeClr val="tx1">
                    <a:lumMod val="75000"/>
                    <a:lumOff val="25000"/>
                  </a:schemeClr>
                </a:solidFill>
                <a:latin typeface="Calibri" panose="020F0502020204030204" pitchFamily="34" charset="0"/>
              </a:rPr>
              <a:t>and in-kind resources</a:t>
            </a:r>
          </a:p>
          <a:p>
            <a:pPr>
              <a:buClr>
                <a:srgbClr val="00B050"/>
              </a:buClr>
              <a:buFont typeface="Wingdings" panose="05000000000000000000" pitchFamily="2" charset="2"/>
              <a:buChar char="v"/>
            </a:pPr>
            <a:r>
              <a:rPr lang="en-US" sz="2000" dirty="0">
                <a:solidFill>
                  <a:schemeClr val="tx1">
                    <a:lumMod val="75000"/>
                    <a:lumOff val="25000"/>
                  </a:schemeClr>
                </a:solidFill>
                <a:latin typeface="Calibri" panose="020F0502020204030204" pitchFamily="34" charset="0"/>
              </a:rPr>
              <a:t>Promote </a:t>
            </a:r>
            <a:r>
              <a:rPr lang="en-US" sz="2000" b="1" dirty="0">
                <a:solidFill>
                  <a:schemeClr val="tx1">
                    <a:lumMod val="75000"/>
                    <a:lumOff val="25000"/>
                  </a:schemeClr>
                </a:solidFill>
                <a:latin typeface="Calibri" panose="020F0502020204030204" pitchFamily="34" charset="0"/>
              </a:rPr>
              <a:t>systems or approaches </a:t>
            </a:r>
            <a:r>
              <a:rPr lang="en-US" sz="2000" dirty="0">
                <a:solidFill>
                  <a:schemeClr val="tx1">
                    <a:lumMod val="75000"/>
                    <a:lumOff val="25000"/>
                  </a:schemeClr>
                </a:solidFill>
                <a:latin typeface="Calibri" panose="020F0502020204030204" pitchFamily="34" charset="0"/>
              </a:rPr>
              <a:t>that have the ability to </a:t>
            </a:r>
            <a:r>
              <a:rPr lang="en-US" sz="2000" u="sng" dirty="0">
                <a:solidFill>
                  <a:schemeClr val="tx1">
                    <a:lumMod val="75000"/>
                    <a:lumOff val="25000"/>
                  </a:schemeClr>
                </a:solidFill>
                <a:latin typeface="Calibri" panose="020F0502020204030204" pitchFamily="34" charset="0"/>
              </a:rPr>
              <a:t>prevent or solve</a:t>
            </a:r>
            <a:r>
              <a:rPr lang="en-US" sz="2000" dirty="0">
                <a:solidFill>
                  <a:schemeClr val="tx1">
                    <a:lumMod val="75000"/>
                    <a:lumOff val="25000"/>
                  </a:schemeClr>
                </a:solidFill>
                <a:latin typeface="Calibri" panose="020F0502020204030204" pitchFamily="34" charset="0"/>
              </a:rPr>
              <a:t> problems</a:t>
            </a:r>
          </a:p>
          <a:p>
            <a:pPr>
              <a:buClr>
                <a:srgbClr val="00B050"/>
              </a:buClr>
              <a:buFont typeface="Wingdings" panose="05000000000000000000" pitchFamily="2" charset="2"/>
              <a:buChar char="§"/>
            </a:pPr>
            <a:endParaRPr lang="en-US" sz="1800" dirty="0">
              <a:solidFill>
                <a:schemeClr val="tx1">
                  <a:lumMod val="75000"/>
                  <a:lumOff val="25000"/>
                </a:schemeClr>
              </a:solidFill>
              <a:latin typeface="Calibri" panose="020F0502020204030204" pitchFamily="34" charset="0"/>
            </a:endParaRPr>
          </a:p>
          <a:p>
            <a:pPr marL="0" indent="0">
              <a:buClr>
                <a:srgbClr val="00B050"/>
              </a:buClr>
              <a:buFont typeface="Arial" panose="020B0604020202020204" pitchFamily="34" charset="0"/>
              <a:buNone/>
            </a:pPr>
            <a:r>
              <a:rPr lang="en-US" sz="1800" b="1" dirty="0">
                <a:solidFill>
                  <a:schemeClr val="tx1">
                    <a:lumMod val="75000"/>
                    <a:lumOff val="25000"/>
                  </a:schemeClr>
                </a:solidFill>
                <a:latin typeface="Calibri" panose="020F0502020204030204" pitchFamily="34" charset="0"/>
              </a:rPr>
              <a:t>Be sure that your response to the questions above reflect the six-county service area</a:t>
            </a:r>
          </a:p>
          <a:p>
            <a:pPr>
              <a:buClr>
                <a:srgbClr val="00B050"/>
              </a:buClr>
              <a:buFont typeface="Wingdings" panose="05000000000000000000" pitchFamily="2" charset="2"/>
              <a:buChar char="§"/>
            </a:pPr>
            <a:endParaRPr lang="en-US" sz="1600" dirty="0">
              <a:solidFill>
                <a:srgbClr val="696969"/>
              </a:solidFill>
              <a:latin typeface="Calibri" panose="020F0502020204030204" pitchFamily="34" charset="0"/>
            </a:endParaRPr>
          </a:p>
        </p:txBody>
      </p:sp>
    </p:spTree>
    <p:extLst>
      <p:ext uri="{BB962C8B-B14F-4D97-AF65-F5344CB8AC3E}">
        <p14:creationId xmlns:p14="http://schemas.microsoft.com/office/powerpoint/2010/main" val="1396752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1">
            <a:extLst>
              <a:ext uri="{FF2B5EF4-FFF2-40B4-BE49-F238E27FC236}">
                <a16:creationId xmlns:a16="http://schemas.microsoft.com/office/drawing/2014/main" id="{9DD2E66B-3C27-8A4A-7E18-A55DC2C805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25" t="46068" r="66250" b="-1"/>
          <a:stretch/>
        </p:blipFill>
        <p:spPr bwMode="auto">
          <a:xfrm>
            <a:off x="-457200" y="3200400"/>
            <a:ext cx="4495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1">
            <a:extLst>
              <a:ext uri="{FF2B5EF4-FFF2-40B4-BE49-F238E27FC236}">
                <a16:creationId xmlns:a16="http://schemas.microsoft.com/office/drawing/2014/main" id="{C510A187-2D25-AFB5-DFB9-733C1EE799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481" t="-821" b="51685"/>
          <a:stretch/>
        </p:blipFill>
        <p:spPr bwMode="auto">
          <a:xfrm>
            <a:off x="5562600" y="-15667"/>
            <a:ext cx="3441799" cy="264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A9863960-CBA1-B691-551A-46DDBD57E5BA}"/>
              </a:ext>
            </a:extLst>
          </p:cNvPr>
          <p:cNvSpPr txBox="1">
            <a:spLocks/>
          </p:cNvSpPr>
          <p:nvPr/>
        </p:nvSpPr>
        <p:spPr>
          <a:xfrm>
            <a:off x="457200" y="53340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045FAA"/>
                </a:solidFill>
                <a:latin typeface="Calibri" panose="020F0502020204030204" pitchFamily="34" charset="0"/>
              </a:rPr>
              <a:t>GuideStar</a:t>
            </a:r>
          </a:p>
          <a:p>
            <a:r>
              <a:rPr lang="en-US" sz="2400" b="1" dirty="0">
                <a:solidFill>
                  <a:srgbClr val="045FAA"/>
                </a:solidFill>
                <a:latin typeface="Calibri" panose="020F0502020204030204" pitchFamily="34" charset="0"/>
              </a:rPr>
              <a:t>Why it Matters</a:t>
            </a:r>
          </a:p>
        </p:txBody>
      </p:sp>
      <p:sp>
        <p:nvSpPr>
          <p:cNvPr id="5" name="Content Placeholder 2">
            <a:extLst>
              <a:ext uri="{FF2B5EF4-FFF2-40B4-BE49-F238E27FC236}">
                <a16:creationId xmlns:a16="http://schemas.microsoft.com/office/drawing/2014/main" id="{FB092282-67E6-476E-A318-99804B9EEE37}"/>
              </a:ext>
            </a:extLst>
          </p:cNvPr>
          <p:cNvSpPr txBox="1">
            <a:spLocks/>
          </p:cNvSpPr>
          <p:nvPr/>
        </p:nvSpPr>
        <p:spPr>
          <a:xfrm>
            <a:off x="211552" y="1371600"/>
            <a:ext cx="8720895" cy="449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00B050"/>
              </a:buClr>
              <a:buFont typeface="Wingdings" panose="05000000000000000000" pitchFamily="2" charset="2"/>
              <a:buChar char="§"/>
            </a:pPr>
            <a:endParaRPr lang="en-US" sz="1800" dirty="0">
              <a:solidFill>
                <a:srgbClr val="696969"/>
              </a:solidFill>
              <a:latin typeface="Calibri" panose="020F0502020204030204" pitchFamily="34" charset="0"/>
            </a:endParaRPr>
          </a:p>
          <a:p>
            <a:pPr>
              <a:buClr>
                <a:srgbClr val="00B050"/>
              </a:buClr>
              <a:buFont typeface="Wingdings" panose="05000000000000000000" pitchFamily="2" charset="2"/>
              <a:buChar char="§"/>
            </a:pPr>
            <a:endParaRPr lang="en-US" sz="1600" dirty="0">
              <a:solidFill>
                <a:srgbClr val="696969"/>
              </a:solidFill>
              <a:latin typeface="Calibri" panose="020F0502020204030204" pitchFamily="34" charset="0"/>
            </a:endParaRPr>
          </a:p>
        </p:txBody>
      </p:sp>
      <p:pic>
        <p:nvPicPr>
          <p:cNvPr id="7" name="Picture 6">
            <a:extLst>
              <a:ext uri="{FF2B5EF4-FFF2-40B4-BE49-F238E27FC236}">
                <a16:creationId xmlns:a16="http://schemas.microsoft.com/office/drawing/2014/main" id="{80C80CCB-AAD3-1D5D-C511-C344B4802DBD}"/>
              </a:ext>
            </a:extLst>
          </p:cNvPr>
          <p:cNvPicPr>
            <a:picLocks noChangeAspect="1"/>
          </p:cNvPicPr>
          <p:nvPr/>
        </p:nvPicPr>
        <p:blipFill rotWithShape="1">
          <a:blip r:embed="rId3"/>
          <a:srcRect l="5453" t="3154" r="6272" b="20431"/>
          <a:stretch/>
        </p:blipFill>
        <p:spPr>
          <a:xfrm>
            <a:off x="3886200" y="1773447"/>
            <a:ext cx="5046247" cy="2451737"/>
          </a:xfrm>
          <a:prstGeom prst="rect">
            <a:avLst/>
          </a:prstGeom>
        </p:spPr>
      </p:pic>
      <p:sp>
        <p:nvSpPr>
          <p:cNvPr id="8" name="Content Placeholder 2">
            <a:extLst>
              <a:ext uri="{FF2B5EF4-FFF2-40B4-BE49-F238E27FC236}">
                <a16:creationId xmlns:a16="http://schemas.microsoft.com/office/drawing/2014/main" id="{00C95E89-B67D-20B1-92DB-E7C71B480C01}"/>
              </a:ext>
            </a:extLst>
          </p:cNvPr>
          <p:cNvSpPr txBox="1">
            <a:spLocks/>
          </p:cNvSpPr>
          <p:nvPr/>
        </p:nvSpPr>
        <p:spPr>
          <a:xfrm>
            <a:off x="252101" y="1828800"/>
            <a:ext cx="3329300" cy="3962400"/>
          </a:xfrm>
          <a:prstGeom prst="rect">
            <a:avLst/>
          </a:prstGeom>
        </p:spPr>
        <p:txBody>
          <a:bodyPr vert="horz" lIns="91440" tIns="45720" rIns="91440" bIns="45720" numCol="1"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6B86E"/>
              </a:buClr>
              <a:buFont typeface="Wingdings" panose="05000000000000000000" pitchFamily="2" charset="2"/>
              <a:buChar char="v"/>
            </a:pPr>
            <a:r>
              <a:rPr lang="en-US" sz="3500" dirty="0">
                <a:solidFill>
                  <a:schemeClr val="tx1">
                    <a:lumMod val="75000"/>
                    <a:lumOff val="25000"/>
                  </a:schemeClr>
                </a:solidFill>
                <a:latin typeface="Calibri" panose="020F0502020204030204" pitchFamily="34" charset="0"/>
              </a:rPr>
              <a:t>You already have one</a:t>
            </a:r>
          </a:p>
          <a:p>
            <a:pPr>
              <a:buClr>
                <a:srgbClr val="36B86E"/>
              </a:buClr>
              <a:buFont typeface="Wingdings" panose="05000000000000000000" pitchFamily="2" charset="2"/>
              <a:buChar char="v"/>
            </a:pPr>
            <a:r>
              <a:rPr lang="en-US" sz="3500" dirty="0">
                <a:solidFill>
                  <a:schemeClr val="tx1">
                    <a:lumMod val="75000"/>
                    <a:lumOff val="25000"/>
                  </a:schemeClr>
                </a:solidFill>
                <a:latin typeface="Calibri" panose="020F0502020204030204" pitchFamily="34" charset="0"/>
              </a:rPr>
              <a:t>Data from IRS or nonprofits directly</a:t>
            </a:r>
          </a:p>
          <a:p>
            <a:pPr>
              <a:buClr>
                <a:srgbClr val="36B86E"/>
              </a:buClr>
              <a:buFont typeface="Wingdings" panose="05000000000000000000" pitchFamily="2" charset="2"/>
              <a:buChar char="v"/>
            </a:pPr>
            <a:r>
              <a:rPr lang="en-US" sz="3500" dirty="0">
                <a:solidFill>
                  <a:schemeClr val="tx1">
                    <a:lumMod val="75000"/>
                    <a:lumOff val="25000"/>
                  </a:schemeClr>
                </a:solidFill>
                <a:latin typeface="Calibri" panose="020F0502020204030204" pitchFamily="34" charset="0"/>
              </a:rPr>
              <a:t>Charitable partner use</a:t>
            </a:r>
          </a:p>
          <a:p>
            <a:pPr>
              <a:buClr>
                <a:srgbClr val="36B86E"/>
              </a:buClr>
              <a:buFont typeface="Wingdings" panose="05000000000000000000" pitchFamily="2" charset="2"/>
              <a:buChar char="v"/>
            </a:pPr>
            <a:r>
              <a:rPr lang="en-US" sz="3500" dirty="0">
                <a:solidFill>
                  <a:schemeClr val="tx1">
                    <a:lumMod val="75000"/>
                    <a:lumOff val="25000"/>
                  </a:schemeClr>
                </a:solidFill>
                <a:latin typeface="Calibri" panose="020F0502020204030204" pitchFamily="34" charset="0"/>
              </a:rPr>
              <a:t>Seals demonstrate commitment to transparency &amp; build confidence in your organization</a:t>
            </a:r>
          </a:p>
          <a:p>
            <a:pPr>
              <a:buClr>
                <a:srgbClr val="36B86E"/>
              </a:buClr>
              <a:buFont typeface="Wingdings" panose="05000000000000000000" pitchFamily="2" charset="2"/>
              <a:buChar char="v"/>
            </a:pPr>
            <a:r>
              <a:rPr lang="en-US" sz="3500" dirty="0">
                <a:solidFill>
                  <a:schemeClr val="tx1">
                    <a:lumMod val="75000"/>
                    <a:lumOff val="25000"/>
                  </a:schemeClr>
                </a:solidFill>
                <a:latin typeface="Calibri" panose="020F0502020204030204" pitchFamily="34" charset="0"/>
              </a:rPr>
              <a:t>Seals can expire – update your information minimally every 2 years</a:t>
            </a:r>
            <a:endParaRPr lang="en-US" dirty="0"/>
          </a:p>
        </p:txBody>
      </p:sp>
    </p:spTree>
    <p:extLst>
      <p:ext uri="{BB962C8B-B14F-4D97-AF65-F5344CB8AC3E}">
        <p14:creationId xmlns:p14="http://schemas.microsoft.com/office/powerpoint/2010/main" val="709847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8DB4A183-D8FF-FBC0-67FE-D0E6846787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667" t="38507"/>
          <a:stretch/>
        </p:blipFill>
        <p:spPr bwMode="auto">
          <a:xfrm>
            <a:off x="5181601" y="2723850"/>
            <a:ext cx="3962399" cy="316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B93B1CEB-B7D2-3F28-BA83-327FBF00010F}"/>
              </a:ext>
            </a:extLst>
          </p:cNvPr>
          <p:cNvSpPr txBox="1">
            <a:spLocks/>
          </p:cNvSpPr>
          <p:nvPr/>
        </p:nvSpPr>
        <p:spPr>
          <a:xfrm>
            <a:off x="1863183" y="2152350"/>
            <a:ext cx="5417634"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045FAA"/>
                </a:solidFill>
              </a:rPr>
              <a:t>Questions?</a:t>
            </a:r>
          </a:p>
        </p:txBody>
      </p:sp>
      <p:sp>
        <p:nvSpPr>
          <p:cNvPr id="7" name="Rectangle 6">
            <a:extLst>
              <a:ext uri="{FF2B5EF4-FFF2-40B4-BE49-F238E27FC236}">
                <a16:creationId xmlns:a16="http://schemas.microsoft.com/office/drawing/2014/main" id="{033816A1-6986-6A09-1FAC-55B319F18919}"/>
              </a:ext>
            </a:extLst>
          </p:cNvPr>
          <p:cNvSpPr/>
          <p:nvPr/>
        </p:nvSpPr>
        <p:spPr>
          <a:xfrm>
            <a:off x="-169665" y="5877958"/>
            <a:ext cx="9483329" cy="246459"/>
          </a:xfrm>
          <a:prstGeom prst="rect">
            <a:avLst/>
          </a:prstGeom>
          <a:solidFill>
            <a:srgbClr val="36B8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Tree>
    <p:extLst>
      <p:ext uri="{BB962C8B-B14F-4D97-AF65-F5344CB8AC3E}">
        <p14:creationId xmlns:p14="http://schemas.microsoft.com/office/powerpoint/2010/main" val="3174188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9FEF090E-7B53-B08B-3FD8-E79E8FADB3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614" t="40000" r="-5796" b="-21481"/>
          <a:stretch/>
        </p:blipFill>
        <p:spPr bwMode="auto">
          <a:xfrm flipV="1">
            <a:off x="5791200" y="-1229099"/>
            <a:ext cx="4222894"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AD88CAED-51C0-0742-14E6-A84A766898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510" t="39259"/>
          <a:stretch/>
        </p:blipFill>
        <p:spPr bwMode="auto">
          <a:xfrm flipH="1">
            <a:off x="16193" y="3733800"/>
            <a:ext cx="379380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2A2BC61A-2D01-41E5-AB26-D85E347A7702}"/>
              </a:ext>
            </a:extLst>
          </p:cNvPr>
          <p:cNvSpPr>
            <a:spLocks noGrp="1"/>
          </p:cNvSpPr>
          <p:nvPr>
            <p:ph idx="4294967295"/>
          </p:nvPr>
        </p:nvSpPr>
        <p:spPr>
          <a:xfrm>
            <a:off x="122294" y="3408286"/>
            <a:ext cx="2708275" cy="1268413"/>
          </a:xfrm>
        </p:spPr>
        <p:txBody>
          <a:bodyPr>
            <a:noAutofit/>
          </a:bodyPr>
          <a:lstStyle/>
          <a:p>
            <a:pPr marL="0" indent="0" algn="ctr">
              <a:buNone/>
            </a:pPr>
            <a:r>
              <a:rPr lang="en-US" sz="1600" dirty="0">
                <a:solidFill>
                  <a:srgbClr val="696969"/>
                </a:solidFill>
              </a:rPr>
              <a:t>Rebecca Wallace</a:t>
            </a:r>
          </a:p>
          <a:p>
            <a:pPr marL="0" indent="0" algn="ctr">
              <a:buNone/>
            </a:pPr>
            <a:r>
              <a:rPr lang="en-US" sz="1600" dirty="0">
                <a:solidFill>
                  <a:srgbClr val="696969"/>
                </a:solidFill>
              </a:rPr>
              <a:t>VP of Programs</a:t>
            </a:r>
          </a:p>
          <a:p>
            <a:pPr marL="0" indent="0" algn="ctr">
              <a:buNone/>
            </a:pPr>
            <a:r>
              <a:rPr lang="en-US" sz="1600" dirty="0">
                <a:solidFill>
                  <a:srgbClr val="696969"/>
                </a:solidFill>
                <a:hlinkClick r:id="rId3">
                  <a:extLst>
                    <a:ext uri="{A12FA001-AC4F-418D-AE19-62706E023703}">
                      <ahyp:hlinkClr xmlns:ahyp="http://schemas.microsoft.com/office/drawing/2018/hyperlinkcolor" val="tx"/>
                    </a:ext>
                  </a:extLst>
                </a:hlinkClick>
              </a:rPr>
              <a:t>rebeccawallace@cfcsra.org</a:t>
            </a:r>
            <a:endParaRPr lang="en-US" sz="1600" dirty="0">
              <a:solidFill>
                <a:srgbClr val="696969"/>
              </a:solidFill>
            </a:endParaRPr>
          </a:p>
          <a:p>
            <a:pPr marL="0" indent="0" algn="ctr">
              <a:buNone/>
            </a:pPr>
            <a:r>
              <a:rPr lang="en-US" sz="1600" dirty="0">
                <a:solidFill>
                  <a:srgbClr val="696969"/>
                </a:solidFill>
              </a:rPr>
              <a:t>Cell: 706.910.6371</a:t>
            </a:r>
          </a:p>
          <a:p>
            <a:pPr marL="0" indent="0">
              <a:buNone/>
            </a:pPr>
            <a:endParaRPr lang="en-US" sz="1800" dirty="0">
              <a:solidFill>
                <a:srgbClr val="696969"/>
              </a:solidFill>
            </a:endParaRPr>
          </a:p>
        </p:txBody>
      </p:sp>
      <p:sp>
        <p:nvSpPr>
          <p:cNvPr id="7" name="Content Placeholder 2">
            <a:extLst>
              <a:ext uri="{FF2B5EF4-FFF2-40B4-BE49-F238E27FC236}">
                <a16:creationId xmlns:a16="http://schemas.microsoft.com/office/drawing/2014/main" id="{BB56DCB9-952A-6F5A-6DF0-E5A4AC4B9697}"/>
              </a:ext>
            </a:extLst>
          </p:cNvPr>
          <p:cNvSpPr txBox="1">
            <a:spLocks/>
          </p:cNvSpPr>
          <p:nvPr/>
        </p:nvSpPr>
        <p:spPr>
          <a:xfrm>
            <a:off x="2920075" y="3429000"/>
            <a:ext cx="3124200" cy="15293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dirty="0" err="1">
                <a:solidFill>
                  <a:srgbClr val="696969"/>
                </a:solidFill>
              </a:rPr>
              <a:t>Lasima</a:t>
            </a:r>
            <a:r>
              <a:rPr lang="en-US" sz="1600" dirty="0">
                <a:solidFill>
                  <a:srgbClr val="696969"/>
                </a:solidFill>
              </a:rPr>
              <a:t> </a:t>
            </a:r>
            <a:r>
              <a:rPr lang="en-US" sz="1600" dirty="0" err="1">
                <a:solidFill>
                  <a:srgbClr val="696969"/>
                </a:solidFill>
              </a:rPr>
              <a:t>Turmon</a:t>
            </a:r>
            <a:endParaRPr lang="en-US" sz="1600" dirty="0">
              <a:solidFill>
                <a:srgbClr val="696969"/>
              </a:solidFill>
            </a:endParaRPr>
          </a:p>
          <a:p>
            <a:pPr marL="0" indent="0" algn="ctr">
              <a:buFont typeface="Arial" panose="020B0604020202020204" pitchFamily="34" charset="0"/>
              <a:buNone/>
            </a:pPr>
            <a:r>
              <a:rPr lang="en-US" sz="1600" dirty="0">
                <a:solidFill>
                  <a:srgbClr val="696969"/>
                </a:solidFill>
              </a:rPr>
              <a:t> Sr. Program Officer</a:t>
            </a:r>
          </a:p>
          <a:p>
            <a:pPr marL="0" indent="0" algn="ctr">
              <a:buFont typeface="Arial" panose="020B0604020202020204" pitchFamily="34" charset="0"/>
              <a:buNone/>
            </a:pPr>
            <a:r>
              <a:rPr lang="en-US" sz="1600" dirty="0">
                <a:solidFill>
                  <a:srgbClr val="696969"/>
                </a:solidFill>
                <a:hlinkClick r:id="rId4">
                  <a:extLst>
                    <a:ext uri="{A12FA001-AC4F-418D-AE19-62706E023703}">
                      <ahyp:hlinkClr xmlns:ahyp="http://schemas.microsoft.com/office/drawing/2018/hyperlinkcolor" val="tx"/>
                    </a:ext>
                  </a:extLst>
                </a:hlinkClick>
              </a:rPr>
              <a:t>lasimaturmon@cfcsra.org</a:t>
            </a:r>
            <a:endParaRPr lang="en-US" sz="1600" dirty="0">
              <a:solidFill>
                <a:srgbClr val="696969"/>
              </a:solidFill>
            </a:endParaRPr>
          </a:p>
          <a:p>
            <a:pPr marL="0" indent="0" algn="ctr">
              <a:buFont typeface="Arial" panose="020B0604020202020204" pitchFamily="34" charset="0"/>
              <a:buNone/>
            </a:pPr>
            <a:r>
              <a:rPr lang="en-US" sz="1600" dirty="0">
                <a:solidFill>
                  <a:srgbClr val="696969"/>
                </a:solidFill>
              </a:rPr>
              <a:t>Cell: 762.684.6815</a:t>
            </a:r>
            <a:endParaRPr lang="en-US" sz="1800" dirty="0">
              <a:solidFill>
                <a:srgbClr val="696969"/>
              </a:solidFill>
            </a:endParaRPr>
          </a:p>
        </p:txBody>
      </p:sp>
      <p:sp>
        <p:nvSpPr>
          <p:cNvPr id="8" name="Content Placeholder 2">
            <a:extLst>
              <a:ext uri="{FF2B5EF4-FFF2-40B4-BE49-F238E27FC236}">
                <a16:creationId xmlns:a16="http://schemas.microsoft.com/office/drawing/2014/main" id="{9D65FFC0-0ECE-2467-A591-19F58E8FE84C}"/>
              </a:ext>
            </a:extLst>
          </p:cNvPr>
          <p:cNvSpPr txBox="1">
            <a:spLocks/>
          </p:cNvSpPr>
          <p:nvPr/>
        </p:nvSpPr>
        <p:spPr>
          <a:xfrm>
            <a:off x="6053533" y="3408286"/>
            <a:ext cx="3036972" cy="13008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solidFill>
                  <a:srgbClr val="696969"/>
                </a:solidFill>
              </a:rPr>
              <a:t>Erin Starnes</a:t>
            </a:r>
          </a:p>
          <a:p>
            <a:pPr marL="0" indent="0" algn="ctr">
              <a:buFont typeface="Arial" panose="020B0604020202020204" pitchFamily="34" charset="0"/>
              <a:buNone/>
            </a:pPr>
            <a:r>
              <a:rPr lang="en-US" sz="1600" dirty="0">
                <a:solidFill>
                  <a:srgbClr val="696969"/>
                </a:solidFill>
              </a:rPr>
              <a:t>Program and Scholarship Officer</a:t>
            </a:r>
          </a:p>
          <a:p>
            <a:pPr marL="0" indent="0" algn="ctr">
              <a:buFont typeface="Arial" panose="020B0604020202020204" pitchFamily="34" charset="0"/>
              <a:buNone/>
            </a:pPr>
            <a:r>
              <a:rPr lang="en-US" sz="1600" dirty="0">
                <a:solidFill>
                  <a:srgbClr val="696969"/>
                </a:solidFill>
                <a:hlinkClick r:id="rId5">
                  <a:extLst>
                    <a:ext uri="{A12FA001-AC4F-418D-AE19-62706E023703}">
                      <ahyp:hlinkClr xmlns:ahyp="http://schemas.microsoft.com/office/drawing/2018/hyperlinkcolor" val="tx"/>
                    </a:ext>
                  </a:extLst>
                </a:hlinkClick>
              </a:rPr>
              <a:t>erinstarnes@cfcsra.org</a:t>
            </a:r>
            <a:endParaRPr lang="en-US" sz="1600" dirty="0">
              <a:solidFill>
                <a:srgbClr val="696969"/>
              </a:solidFill>
            </a:endParaRPr>
          </a:p>
          <a:p>
            <a:pPr marL="0" indent="0" algn="ctr">
              <a:buFont typeface="Arial" panose="020B0604020202020204" pitchFamily="34" charset="0"/>
              <a:buNone/>
            </a:pPr>
            <a:r>
              <a:rPr lang="en-US" sz="1600" dirty="0">
                <a:solidFill>
                  <a:srgbClr val="696969"/>
                </a:solidFill>
              </a:rPr>
              <a:t>Cell: 910.638.0826</a:t>
            </a:r>
          </a:p>
        </p:txBody>
      </p:sp>
      <p:sp>
        <p:nvSpPr>
          <p:cNvPr id="10" name="Content Placeholder 2">
            <a:extLst>
              <a:ext uri="{FF2B5EF4-FFF2-40B4-BE49-F238E27FC236}">
                <a16:creationId xmlns:a16="http://schemas.microsoft.com/office/drawing/2014/main" id="{465A73FB-122B-A5C2-29C1-F58D4434CABD}"/>
              </a:ext>
            </a:extLst>
          </p:cNvPr>
          <p:cNvSpPr txBox="1">
            <a:spLocks/>
          </p:cNvSpPr>
          <p:nvPr/>
        </p:nvSpPr>
        <p:spPr>
          <a:xfrm>
            <a:off x="1752600" y="4877349"/>
            <a:ext cx="5981624" cy="10855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sz="1800" dirty="0">
              <a:solidFill>
                <a:srgbClr val="696969"/>
              </a:solidFill>
            </a:endParaRPr>
          </a:p>
          <a:p>
            <a:pPr marL="0" indent="0">
              <a:buNone/>
            </a:pPr>
            <a:r>
              <a:rPr lang="en-US" sz="1800" dirty="0">
                <a:solidFill>
                  <a:srgbClr val="696969"/>
                </a:solidFill>
              </a:rPr>
              <a:t>Office: 706.724.1314                      Website: </a:t>
            </a:r>
            <a:r>
              <a:rPr lang="en-US" sz="1800" dirty="0">
                <a:solidFill>
                  <a:srgbClr val="696969"/>
                </a:solidFill>
                <a:hlinkClick r:id="rId6"/>
              </a:rPr>
              <a:t>www.cfcsra.org  </a:t>
            </a:r>
            <a:endParaRPr lang="en-US" sz="1800" dirty="0">
              <a:solidFill>
                <a:srgbClr val="696969"/>
              </a:solidFill>
            </a:endParaRPr>
          </a:p>
          <a:p>
            <a:pPr marL="0" indent="0">
              <a:buFont typeface="Arial" panose="020B0604020202020204" pitchFamily="34" charset="0"/>
              <a:buNone/>
            </a:pPr>
            <a:endParaRPr lang="en-US" sz="1800" dirty="0">
              <a:solidFill>
                <a:srgbClr val="696969"/>
              </a:solidFill>
            </a:endParaRPr>
          </a:p>
        </p:txBody>
      </p:sp>
      <p:sp>
        <p:nvSpPr>
          <p:cNvPr id="12" name="Rectangle 11">
            <a:extLst>
              <a:ext uri="{FF2B5EF4-FFF2-40B4-BE49-F238E27FC236}">
                <a16:creationId xmlns:a16="http://schemas.microsoft.com/office/drawing/2014/main" id="{4A42B68D-CC37-3DE0-0753-7B964B1A9457}"/>
              </a:ext>
            </a:extLst>
          </p:cNvPr>
          <p:cNvSpPr/>
          <p:nvPr/>
        </p:nvSpPr>
        <p:spPr>
          <a:xfrm>
            <a:off x="1379696" y="1312492"/>
            <a:ext cx="1066800" cy="1524019"/>
          </a:xfrm>
          <a:prstGeom prst="rect">
            <a:avLst/>
          </a:prstGeom>
          <a:solidFill>
            <a:schemeClr val="accent4">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erson standing in front of a building&#10;&#10;Description automatically generated">
            <a:extLst>
              <a:ext uri="{FF2B5EF4-FFF2-40B4-BE49-F238E27FC236}">
                <a16:creationId xmlns:a16="http://schemas.microsoft.com/office/drawing/2014/main" id="{193A3017-34EF-4CE0-B8B2-FC41D8D9372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3705" t="10714" r="22318" b="50051"/>
          <a:stretch/>
        </p:blipFill>
        <p:spPr>
          <a:xfrm>
            <a:off x="644638" y="1243760"/>
            <a:ext cx="1663588" cy="1612301"/>
          </a:xfrm>
          <a:prstGeom prst="rect">
            <a:avLst/>
          </a:prstGeom>
        </p:spPr>
      </p:pic>
      <p:sp>
        <p:nvSpPr>
          <p:cNvPr id="13" name="Rectangle 12">
            <a:extLst>
              <a:ext uri="{FF2B5EF4-FFF2-40B4-BE49-F238E27FC236}">
                <a16:creationId xmlns:a16="http://schemas.microsoft.com/office/drawing/2014/main" id="{FABE9A66-A64D-337B-E153-5E435E6187B8}"/>
              </a:ext>
            </a:extLst>
          </p:cNvPr>
          <p:cNvSpPr/>
          <p:nvPr/>
        </p:nvSpPr>
        <p:spPr>
          <a:xfrm>
            <a:off x="4250970" y="1391305"/>
            <a:ext cx="1066800" cy="1524019"/>
          </a:xfrm>
          <a:prstGeom prst="rect">
            <a:avLst/>
          </a:prstGeom>
          <a:solidFill>
            <a:schemeClr val="accent4">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476770A-310E-4265-5A72-1EC0FE46B1FB}"/>
              </a:ext>
            </a:extLst>
          </p:cNvPr>
          <p:cNvSpPr/>
          <p:nvPr/>
        </p:nvSpPr>
        <p:spPr>
          <a:xfrm>
            <a:off x="7432562" y="1437882"/>
            <a:ext cx="1066800" cy="1524019"/>
          </a:xfrm>
          <a:prstGeom prst="rect">
            <a:avLst/>
          </a:prstGeom>
          <a:solidFill>
            <a:schemeClr val="accent4">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erson standing in front of a building&#10;&#10;Description automatically generated">
            <a:extLst>
              <a:ext uri="{FF2B5EF4-FFF2-40B4-BE49-F238E27FC236}">
                <a16:creationId xmlns:a16="http://schemas.microsoft.com/office/drawing/2014/main" id="{9E604675-8896-44C2-83DB-8BDD09C4ACC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2257" t="4179" r="22466" b="54604"/>
          <a:stretch/>
        </p:blipFill>
        <p:spPr>
          <a:xfrm>
            <a:off x="6712006" y="1349602"/>
            <a:ext cx="1663588" cy="1612299"/>
          </a:xfrm>
          <a:prstGeom prst="rect">
            <a:avLst/>
          </a:prstGeom>
        </p:spPr>
      </p:pic>
      <p:pic>
        <p:nvPicPr>
          <p:cNvPr id="6" name="Picture 5" descr="A picture containing person, human face, smile, outdoor&#10;&#10;Description automatically generated">
            <a:extLst>
              <a:ext uri="{FF2B5EF4-FFF2-40B4-BE49-F238E27FC236}">
                <a16:creationId xmlns:a16="http://schemas.microsoft.com/office/drawing/2014/main" id="{5F910C35-75D5-6F4A-03A3-D5FE232A39F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27586"/>
          <a:stretch/>
        </p:blipFill>
        <p:spPr>
          <a:xfrm>
            <a:off x="3537401" y="1303025"/>
            <a:ext cx="1663588" cy="1612299"/>
          </a:xfrm>
          <a:prstGeom prst="rect">
            <a:avLst/>
          </a:prstGeom>
        </p:spPr>
      </p:pic>
    </p:spTree>
    <p:extLst>
      <p:ext uri="{BB962C8B-B14F-4D97-AF65-F5344CB8AC3E}">
        <p14:creationId xmlns:p14="http://schemas.microsoft.com/office/powerpoint/2010/main" val="275534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1">
            <a:extLst>
              <a:ext uri="{FF2B5EF4-FFF2-40B4-BE49-F238E27FC236}">
                <a16:creationId xmlns:a16="http://schemas.microsoft.com/office/drawing/2014/main" id="{9DD2E66B-3C27-8A4A-7E18-A55DC2C805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25" t="46068" r="66250" b="-1"/>
          <a:stretch/>
        </p:blipFill>
        <p:spPr bwMode="auto">
          <a:xfrm>
            <a:off x="-440390" y="3952129"/>
            <a:ext cx="4495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1">
            <a:extLst>
              <a:ext uri="{FF2B5EF4-FFF2-40B4-BE49-F238E27FC236}">
                <a16:creationId xmlns:a16="http://schemas.microsoft.com/office/drawing/2014/main" id="{C510A187-2D25-AFB5-DFB9-733C1EE799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481" t="-821" b="51685"/>
          <a:stretch/>
        </p:blipFill>
        <p:spPr bwMode="auto">
          <a:xfrm>
            <a:off x="5791200" y="-47116"/>
            <a:ext cx="3441799" cy="264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7AE17487-5405-37EE-521C-A27ACAEE98D4}"/>
              </a:ext>
            </a:extLst>
          </p:cNvPr>
          <p:cNvPicPr>
            <a:picLocks noChangeAspect="1"/>
          </p:cNvPicPr>
          <p:nvPr/>
        </p:nvPicPr>
        <p:blipFill>
          <a:blip r:embed="rId4"/>
          <a:stretch>
            <a:fillRect/>
          </a:stretch>
        </p:blipFill>
        <p:spPr>
          <a:xfrm>
            <a:off x="685800" y="1888017"/>
            <a:ext cx="5439385" cy="2909301"/>
          </a:xfrm>
          <a:prstGeom prst="rect">
            <a:avLst/>
          </a:prstGeom>
        </p:spPr>
      </p:pic>
      <p:sp>
        <p:nvSpPr>
          <p:cNvPr id="7" name="TextBox 6">
            <a:extLst>
              <a:ext uri="{FF2B5EF4-FFF2-40B4-BE49-F238E27FC236}">
                <a16:creationId xmlns:a16="http://schemas.microsoft.com/office/drawing/2014/main" id="{AF7E357A-C83C-CD58-9339-03DE1E07152E}"/>
              </a:ext>
            </a:extLst>
          </p:cNvPr>
          <p:cNvSpPr txBox="1"/>
          <p:nvPr/>
        </p:nvSpPr>
        <p:spPr>
          <a:xfrm>
            <a:off x="267419" y="5524789"/>
            <a:ext cx="8839200" cy="923330"/>
          </a:xfrm>
          <a:prstGeom prst="rect">
            <a:avLst/>
          </a:prstGeom>
          <a:noFill/>
        </p:spPr>
        <p:txBody>
          <a:bodyPr wrap="square" rtlCol="0">
            <a:spAutoFit/>
          </a:bodyPr>
          <a:lstStyle/>
          <a:p>
            <a:r>
              <a:rPr lang="en-US" sz="1800" b="1" dirty="0">
                <a:solidFill>
                  <a:srgbClr val="045FAA"/>
                </a:solidFill>
              </a:rPr>
              <a:t>BEST PRACTICE</a:t>
            </a:r>
            <a:r>
              <a:rPr lang="en-US" sz="1800" b="1" dirty="0">
                <a:solidFill>
                  <a:srgbClr val="696969"/>
                </a:solidFill>
              </a:rPr>
              <a:t>: </a:t>
            </a:r>
            <a:r>
              <a:rPr lang="en-US" dirty="0">
                <a:solidFill>
                  <a:schemeClr val="tx1">
                    <a:lumMod val="75000"/>
                    <a:lumOff val="25000"/>
                  </a:schemeClr>
                </a:solidFill>
              </a:rPr>
              <a:t>You are no longer required to show income sources on your program budget, but your panel will probably ask you about income, so be prepared to speak to them at your site visit. </a:t>
            </a:r>
          </a:p>
        </p:txBody>
      </p:sp>
      <p:sp>
        <p:nvSpPr>
          <p:cNvPr id="8" name="TextBox 7">
            <a:extLst>
              <a:ext uri="{FF2B5EF4-FFF2-40B4-BE49-F238E27FC236}">
                <a16:creationId xmlns:a16="http://schemas.microsoft.com/office/drawing/2014/main" id="{C846AE69-8523-BA1A-EA38-3FB1F7214D7F}"/>
              </a:ext>
            </a:extLst>
          </p:cNvPr>
          <p:cNvSpPr txBox="1"/>
          <p:nvPr/>
        </p:nvSpPr>
        <p:spPr>
          <a:xfrm>
            <a:off x="6481435" y="1720840"/>
            <a:ext cx="2394091" cy="3416320"/>
          </a:xfrm>
          <a:prstGeom prst="rect">
            <a:avLst/>
          </a:prstGeom>
          <a:noFill/>
        </p:spPr>
        <p:txBody>
          <a:bodyPr wrap="square">
            <a:spAutoFit/>
          </a:bodyPr>
          <a:lstStyle/>
          <a:p>
            <a:r>
              <a:rPr lang="en-US" dirty="0">
                <a:solidFill>
                  <a:schemeClr val="tx1">
                    <a:lumMod val="75000"/>
                    <a:lumOff val="25000"/>
                  </a:schemeClr>
                </a:solidFill>
              </a:rPr>
              <a:t>Employees</a:t>
            </a:r>
          </a:p>
          <a:p>
            <a:r>
              <a:rPr lang="en-US" dirty="0">
                <a:solidFill>
                  <a:schemeClr val="tx1">
                    <a:lumMod val="75000"/>
                    <a:lumOff val="25000"/>
                  </a:schemeClr>
                </a:solidFill>
              </a:rPr>
              <a:t>Employee Benefits</a:t>
            </a:r>
          </a:p>
          <a:p>
            <a:r>
              <a:rPr lang="en-US" dirty="0">
                <a:solidFill>
                  <a:schemeClr val="tx1">
                    <a:lumMod val="75000"/>
                    <a:lumOff val="25000"/>
                  </a:schemeClr>
                </a:solidFill>
              </a:rPr>
              <a:t>Professional Development Contract Services</a:t>
            </a:r>
          </a:p>
          <a:p>
            <a:r>
              <a:rPr lang="en-US" dirty="0">
                <a:solidFill>
                  <a:schemeClr val="tx1">
                    <a:lumMod val="75000"/>
                    <a:lumOff val="25000"/>
                  </a:schemeClr>
                </a:solidFill>
              </a:rPr>
              <a:t>Overhead Costs</a:t>
            </a:r>
          </a:p>
          <a:p>
            <a:r>
              <a:rPr lang="en-US" dirty="0">
                <a:solidFill>
                  <a:schemeClr val="tx1">
                    <a:lumMod val="75000"/>
                    <a:lumOff val="25000"/>
                  </a:schemeClr>
                </a:solidFill>
              </a:rPr>
              <a:t>Direct Services</a:t>
            </a:r>
          </a:p>
          <a:p>
            <a:r>
              <a:rPr lang="en-US" dirty="0">
                <a:solidFill>
                  <a:schemeClr val="tx1">
                    <a:lumMod val="75000"/>
                    <a:lumOff val="25000"/>
                  </a:schemeClr>
                </a:solidFill>
              </a:rPr>
              <a:t>Scholarships</a:t>
            </a:r>
          </a:p>
          <a:p>
            <a:r>
              <a:rPr lang="en-US" dirty="0">
                <a:solidFill>
                  <a:schemeClr val="tx1">
                    <a:lumMod val="75000"/>
                    <a:lumOff val="25000"/>
                  </a:schemeClr>
                </a:solidFill>
              </a:rPr>
              <a:t>Equipment</a:t>
            </a:r>
          </a:p>
          <a:p>
            <a:r>
              <a:rPr lang="en-US" dirty="0">
                <a:solidFill>
                  <a:schemeClr val="tx1">
                    <a:lumMod val="75000"/>
                    <a:lumOff val="25000"/>
                  </a:schemeClr>
                </a:solidFill>
              </a:rPr>
              <a:t>Supplies</a:t>
            </a:r>
          </a:p>
          <a:p>
            <a:r>
              <a:rPr lang="en-US" dirty="0">
                <a:solidFill>
                  <a:schemeClr val="tx1">
                    <a:lumMod val="75000"/>
                    <a:lumOff val="25000"/>
                  </a:schemeClr>
                </a:solidFill>
              </a:rPr>
              <a:t>Marketing</a:t>
            </a:r>
          </a:p>
          <a:p>
            <a:r>
              <a:rPr lang="en-US" dirty="0">
                <a:solidFill>
                  <a:schemeClr val="tx1">
                    <a:lumMod val="75000"/>
                    <a:lumOff val="25000"/>
                  </a:schemeClr>
                </a:solidFill>
              </a:rPr>
              <a:t>In-Kind</a:t>
            </a:r>
          </a:p>
        </p:txBody>
      </p:sp>
      <p:sp>
        <p:nvSpPr>
          <p:cNvPr id="9" name="TextBox 8">
            <a:extLst>
              <a:ext uri="{FF2B5EF4-FFF2-40B4-BE49-F238E27FC236}">
                <a16:creationId xmlns:a16="http://schemas.microsoft.com/office/drawing/2014/main" id="{D45A7280-2A21-F469-2EED-547D63C0FB28}"/>
              </a:ext>
            </a:extLst>
          </p:cNvPr>
          <p:cNvSpPr txBox="1"/>
          <p:nvPr/>
        </p:nvSpPr>
        <p:spPr>
          <a:xfrm>
            <a:off x="534119" y="1077071"/>
            <a:ext cx="8305800" cy="400110"/>
          </a:xfrm>
          <a:prstGeom prst="rect">
            <a:avLst/>
          </a:prstGeom>
          <a:noFill/>
        </p:spPr>
        <p:txBody>
          <a:bodyPr wrap="square">
            <a:spAutoFit/>
          </a:bodyPr>
          <a:lstStyle/>
          <a:p>
            <a:pPr algn="ctr"/>
            <a:r>
              <a:rPr lang="en-US" sz="2000" dirty="0">
                <a:solidFill>
                  <a:schemeClr val="tx1">
                    <a:lumMod val="75000"/>
                    <a:lumOff val="25000"/>
                  </a:schemeClr>
                </a:solidFill>
              </a:rPr>
              <a:t>The drop-down menu lets you select your budget categories. </a:t>
            </a:r>
          </a:p>
        </p:txBody>
      </p:sp>
      <p:sp>
        <p:nvSpPr>
          <p:cNvPr id="10" name="Title 1">
            <a:extLst>
              <a:ext uri="{FF2B5EF4-FFF2-40B4-BE49-F238E27FC236}">
                <a16:creationId xmlns:a16="http://schemas.microsoft.com/office/drawing/2014/main" id="{5D6660E1-B85B-39D2-0AA2-B70EA9E6F379}"/>
              </a:ext>
            </a:extLst>
          </p:cNvPr>
          <p:cNvSpPr txBox="1">
            <a:spLocks/>
          </p:cNvSpPr>
          <p:nvPr/>
        </p:nvSpPr>
        <p:spPr>
          <a:xfrm>
            <a:off x="457200" y="251971"/>
            <a:ext cx="8229600" cy="8647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045FAA"/>
                </a:solidFill>
                <a:latin typeface="Calibri" panose="020F0502020204030204" pitchFamily="34" charset="0"/>
              </a:rPr>
              <a:t>Budget Table</a:t>
            </a:r>
          </a:p>
        </p:txBody>
      </p:sp>
    </p:spTree>
    <p:extLst>
      <p:ext uri="{BB962C8B-B14F-4D97-AF65-F5344CB8AC3E}">
        <p14:creationId xmlns:p14="http://schemas.microsoft.com/office/powerpoint/2010/main" val="2403801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1">
            <a:extLst>
              <a:ext uri="{FF2B5EF4-FFF2-40B4-BE49-F238E27FC236}">
                <a16:creationId xmlns:a16="http://schemas.microsoft.com/office/drawing/2014/main" id="{9DD2E66B-3C27-8A4A-7E18-A55DC2C805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25" t="46068" r="66250" b="-1"/>
          <a:stretch/>
        </p:blipFill>
        <p:spPr bwMode="auto">
          <a:xfrm>
            <a:off x="-440390" y="3952129"/>
            <a:ext cx="4495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1">
            <a:extLst>
              <a:ext uri="{FF2B5EF4-FFF2-40B4-BE49-F238E27FC236}">
                <a16:creationId xmlns:a16="http://schemas.microsoft.com/office/drawing/2014/main" id="{C510A187-2D25-AFB5-DFB9-733C1EE799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481" t="-821" b="51685"/>
          <a:stretch/>
        </p:blipFill>
        <p:spPr bwMode="auto">
          <a:xfrm>
            <a:off x="5791200" y="-47116"/>
            <a:ext cx="3441799" cy="264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5461E517-9DFC-67FB-3E4E-37B304184323}"/>
              </a:ext>
            </a:extLst>
          </p:cNvPr>
          <p:cNvSpPr txBox="1">
            <a:spLocks/>
          </p:cNvSpPr>
          <p:nvPr/>
        </p:nvSpPr>
        <p:spPr>
          <a:xfrm>
            <a:off x="457200" y="333507"/>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spcBef>
                <a:spcPct val="0"/>
              </a:spcBef>
            </a:pPr>
            <a:r>
              <a:rPr lang="en-US" sz="2400" b="1" dirty="0">
                <a:solidFill>
                  <a:srgbClr val="045FAA"/>
                </a:solidFill>
                <a:latin typeface="Calibri" panose="020F0502020204030204" pitchFamily="34" charset="0"/>
              </a:rPr>
              <a:t>Need to Collaborate?</a:t>
            </a:r>
            <a:endParaRPr lang="en-US" sz="2400" b="1" dirty="0">
              <a:solidFill>
                <a:srgbClr val="045FAA"/>
              </a:solidFill>
              <a:latin typeface="Calibri" panose="020F0502020204030204" pitchFamily="34" charset="0"/>
              <a:ea typeface="+mj-ea"/>
              <a:cs typeface="+mj-cs"/>
            </a:endParaRPr>
          </a:p>
        </p:txBody>
      </p:sp>
      <p:sp>
        <p:nvSpPr>
          <p:cNvPr id="5" name="TextBox 4">
            <a:extLst>
              <a:ext uri="{FF2B5EF4-FFF2-40B4-BE49-F238E27FC236}">
                <a16:creationId xmlns:a16="http://schemas.microsoft.com/office/drawing/2014/main" id="{DFFEF3B7-8E9D-F221-900A-A46DDAAB1FFE}"/>
              </a:ext>
            </a:extLst>
          </p:cNvPr>
          <p:cNvSpPr txBox="1"/>
          <p:nvPr/>
        </p:nvSpPr>
        <p:spPr>
          <a:xfrm>
            <a:off x="1483658" y="1303829"/>
            <a:ext cx="5943600" cy="707886"/>
          </a:xfrm>
          <a:prstGeom prst="rect">
            <a:avLst/>
          </a:prstGeom>
          <a:noFill/>
        </p:spPr>
        <p:txBody>
          <a:bodyPr wrap="square">
            <a:spAutoFit/>
          </a:bodyPr>
          <a:lstStyle/>
          <a:p>
            <a:pPr algn="ctr">
              <a:buClr>
                <a:srgbClr val="396F3A"/>
              </a:buClr>
            </a:pPr>
            <a:r>
              <a:rPr lang="en-US" sz="2000" dirty="0">
                <a:solidFill>
                  <a:srgbClr val="696969"/>
                </a:solidFill>
              </a:rPr>
              <a:t>The Collaborate feature allows you to invite others to work with you on your application.</a:t>
            </a:r>
            <a:endParaRPr lang="en-US" sz="2000" u="sng" dirty="0">
              <a:solidFill>
                <a:srgbClr val="696969"/>
              </a:solidFill>
            </a:endParaRPr>
          </a:p>
        </p:txBody>
      </p:sp>
      <p:pic>
        <p:nvPicPr>
          <p:cNvPr id="6" name="Picture 5" descr="A screenshot of a computer&#10;&#10;Description automatically generated with medium confidence">
            <a:extLst>
              <a:ext uri="{FF2B5EF4-FFF2-40B4-BE49-F238E27FC236}">
                <a16:creationId xmlns:a16="http://schemas.microsoft.com/office/drawing/2014/main" id="{D3E94980-1AA8-6B53-F62B-895B191145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2439" y="2275960"/>
            <a:ext cx="5699122" cy="3511580"/>
          </a:xfrm>
          <a:prstGeom prst="rect">
            <a:avLst/>
          </a:prstGeom>
        </p:spPr>
      </p:pic>
    </p:spTree>
    <p:extLst>
      <p:ext uri="{BB962C8B-B14F-4D97-AF65-F5344CB8AC3E}">
        <p14:creationId xmlns:p14="http://schemas.microsoft.com/office/powerpoint/2010/main" val="2995816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1">
            <a:extLst>
              <a:ext uri="{FF2B5EF4-FFF2-40B4-BE49-F238E27FC236}">
                <a16:creationId xmlns:a16="http://schemas.microsoft.com/office/drawing/2014/main" id="{9DD2E66B-3C27-8A4A-7E18-A55DC2C805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25" t="46068" r="66250" b="-1"/>
          <a:stretch/>
        </p:blipFill>
        <p:spPr bwMode="auto">
          <a:xfrm>
            <a:off x="-440390" y="3952129"/>
            <a:ext cx="4495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1">
            <a:extLst>
              <a:ext uri="{FF2B5EF4-FFF2-40B4-BE49-F238E27FC236}">
                <a16:creationId xmlns:a16="http://schemas.microsoft.com/office/drawing/2014/main" id="{C510A187-2D25-AFB5-DFB9-733C1EE799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481" t="-821" b="51685"/>
          <a:stretch/>
        </p:blipFill>
        <p:spPr bwMode="auto">
          <a:xfrm>
            <a:off x="5791200" y="-47116"/>
            <a:ext cx="3441799" cy="264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8746B2F-8C8F-0A88-BE48-FAEBA8E0901A}"/>
              </a:ext>
            </a:extLst>
          </p:cNvPr>
          <p:cNvSpPr txBox="1"/>
          <p:nvPr/>
        </p:nvSpPr>
        <p:spPr>
          <a:xfrm>
            <a:off x="2936075" y="1290568"/>
            <a:ext cx="6096000" cy="4524315"/>
          </a:xfrm>
          <a:prstGeom prst="rect">
            <a:avLst/>
          </a:prstGeom>
          <a:noFill/>
        </p:spPr>
        <p:txBody>
          <a:bodyPr wrap="square">
            <a:spAutoFit/>
          </a:bodyPr>
          <a:lstStyle/>
          <a:p>
            <a:pPr marL="742950" lvl="1" indent="-285750">
              <a:buClr>
                <a:srgbClr val="36B86E"/>
              </a:buClr>
              <a:buFont typeface="Wingdings" panose="05000000000000000000" pitchFamily="2" charset="2"/>
              <a:buChar char="v"/>
            </a:pPr>
            <a:r>
              <a:rPr lang="en-US" sz="1600" dirty="0">
                <a:solidFill>
                  <a:srgbClr val="696969"/>
                </a:solidFill>
              </a:rPr>
              <a:t> </a:t>
            </a:r>
            <a:r>
              <a:rPr lang="en-US" sz="1600" dirty="0">
                <a:solidFill>
                  <a:schemeClr val="tx1">
                    <a:lumMod val="75000"/>
                    <a:lumOff val="25000"/>
                  </a:schemeClr>
                </a:solidFill>
              </a:rPr>
              <a:t>Enter the email address of the person you’d like to collaborate with on your request. </a:t>
            </a:r>
          </a:p>
          <a:p>
            <a:pPr marL="628650" lvl="1" indent="-171450">
              <a:buClr>
                <a:srgbClr val="36B86E"/>
              </a:buClr>
              <a:buFont typeface="Wingdings" panose="05000000000000000000" pitchFamily="2" charset="2"/>
              <a:buChar char="v"/>
            </a:pPr>
            <a:endParaRPr lang="en-US" sz="800" dirty="0">
              <a:solidFill>
                <a:schemeClr val="tx1">
                  <a:lumMod val="75000"/>
                  <a:lumOff val="25000"/>
                </a:schemeClr>
              </a:solidFill>
            </a:endParaRPr>
          </a:p>
          <a:p>
            <a:pPr marL="742950" lvl="1" indent="-285750">
              <a:buClr>
                <a:srgbClr val="36B86E"/>
              </a:buClr>
              <a:buFont typeface="Wingdings" panose="05000000000000000000" pitchFamily="2" charset="2"/>
              <a:buChar char="v"/>
            </a:pPr>
            <a:r>
              <a:rPr lang="en-US" sz="1600" dirty="0">
                <a:solidFill>
                  <a:schemeClr val="tx1">
                    <a:lumMod val="75000"/>
                    <a:lumOff val="25000"/>
                  </a:schemeClr>
                </a:solidFill>
              </a:rPr>
              <a:t>Type a message to that person, including any specific instructions about questions you'd like them to complete or review.</a:t>
            </a:r>
          </a:p>
          <a:p>
            <a:pPr marL="628650" lvl="1" indent="-171450">
              <a:buClr>
                <a:srgbClr val="36B86E"/>
              </a:buClr>
              <a:buFont typeface="Wingdings" panose="05000000000000000000" pitchFamily="2" charset="2"/>
              <a:buChar char="v"/>
            </a:pPr>
            <a:endParaRPr lang="en-US" sz="800" dirty="0">
              <a:solidFill>
                <a:schemeClr val="tx1">
                  <a:lumMod val="75000"/>
                  <a:lumOff val="25000"/>
                </a:schemeClr>
              </a:solidFill>
            </a:endParaRPr>
          </a:p>
          <a:p>
            <a:pPr marL="742950" lvl="1" indent="-285750">
              <a:buClr>
                <a:srgbClr val="36B86E"/>
              </a:buClr>
              <a:buFont typeface="Wingdings" panose="05000000000000000000" pitchFamily="2" charset="2"/>
              <a:buChar char="v"/>
            </a:pPr>
            <a:r>
              <a:rPr lang="en-US" sz="1600" dirty="0">
                <a:solidFill>
                  <a:schemeClr val="tx1">
                    <a:lumMod val="75000"/>
                    <a:lumOff val="25000"/>
                  </a:schemeClr>
                </a:solidFill>
              </a:rPr>
              <a:t>Select the permission level for this collaborator (view, edit, or submit). </a:t>
            </a:r>
          </a:p>
          <a:p>
            <a:pPr marL="628650" lvl="1" indent="-171450">
              <a:buClr>
                <a:srgbClr val="36B86E"/>
              </a:buClr>
              <a:buFont typeface="Wingdings" panose="05000000000000000000" pitchFamily="2" charset="2"/>
              <a:buChar char="v"/>
            </a:pPr>
            <a:endParaRPr lang="en-US" sz="800" dirty="0">
              <a:solidFill>
                <a:schemeClr val="tx1">
                  <a:lumMod val="75000"/>
                  <a:lumOff val="25000"/>
                </a:schemeClr>
              </a:solidFill>
            </a:endParaRPr>
          </a:p>
          <a:p>
            <a:pPr marL="742950" lvl="1" indent="-285750">
              <a:buClr>
                <a:srgbClr val="36B86E"/>
              </a:buClr>
              <a:buFont typeface="Wingdings" panose="05000000000000000000" pitchFamily="2" charset="2"/>
              <a:buChar char="v"/>
            </a:pPr>
            <a:r>
              <a:rPr lang="en-US" sz="1600" dirty="0">
                <a:solidFill>
                  <a:schemeClr val="tx1">
                    <a:lumMod val="75000"/>
                    <a:lumOff val="25000"/>
                  </a:schemeClr>
                </a:solidFill>
              </a:rPr>
              <a:t>These collaborator permissions apply to all forms within your request (e.g. the application and any follow-ups assigned to you). If you select edit, for example, the collaborator can edit any forms within your request.</a:t>
            </a:r>
          </a:p>
          <a:p>
            <a:pPr marL="628650" lvl="1" indent="-171450">
              <a:buClr>
                <a:srgbClr val="36B86E"/>
              </a:buClr>
              <a:buFont typeface="Wingdings" panose="05000000000000000000" pitchFamily="2" charset="2"/>
              <a:buChar char="v"/>
            </a:pPr>
            <a:endParaRPr lang="en-US" sz="800" dirty="0">
              <a:solidFill>
                <a:schemeClr val="tx1">
                  <a:lumMod val="75000"/>
                  <a:lumOff val="25000"/>
                </a:schemeClr>
              </a:solidFill>
            </a:endParaRPr>
          </a:p>
          <a:p>
            <a:pPr marL="742950" lvl="1" indent="-285750">
              <a:buClr>
                <a:srgbClr val="36B86E"/>
              </a:buClr>
              <a:buFont typeface="Wingdings" panose="05000000000000000000" pitchFamily="2" charset="2"/>
              <a:buChar char="v"/>
            </a:pPr>
            <a:r>
              <a:rPr lang="en-US" sz="1600" dirty="0">
                <a:solidFill>
                  <a:schemeClr val="tx1">
                    <a:lumMod val="75000"/>
                    <a:lumOff val="25000"/>
                  </a:schemeClr>
                </a:solidFill>
              </a:rPr>
              <a:t> Need to edit your invitation? Click the Collaborate button again to do any of the following:</a:t>
            </a:r>
          </a:p>
          <a:p>
            <a:pPr marL="1200150" lvl="2" indent="-285750">
              <a:buClr>
                <a:srgbClr val="36B86E"/>
              </a:buClr>
              <a:buFont typeface="Wingdings" panose="05000000000000000000" pitchFamily="2" charset="2"/>
              <a:buChar char="ü"/>
            </a:pPr>
            <a:r>
              <a:rPr lang="en-US" sz="1600" dirty="0">
                <a:solidFill>
                  <a:schemeClr val="tx1">
                    <a:lumMod val="75000"/>
                    <a:lumOff val="25000"/>
                  </a:schemeClr>
                </a:solidFill>
              </a:rPr>
              <a:t>Resend the invitation</a:t>
            </a:r>
          </a:p>
          <a:p>
            <a:pPr marL="1200150" lvl="2" indent="-285750">
              <a:buClr>
                <a:srgbClr val="36B86E"/>
              </a:buClr>
              <a:buFont typeface="Wingdings" panose="05000000000000000000" pitchFamily="2" charset="2"/>
              <a:buChar char="ü"/>
            </a:pPr>
            <a:r>
              <a:rPr lang="en-US" sz="1600" dirty="0">
                <a:solidFill>
                  <a:schemeClr val="tx1">
                    <a:lumMod val="75000"/>
                    <a:lumOff val="25000"/>
                  </a:schemeClr>
                </a:solidFill>
              </a:rPr>
              <a:t>Edit user permission</a:t>
            </a:r>
          </a:p>
          <a:p>
            <a:pPr marL="1200150" lvl="2" indent="-285750">
              <a:buClr>
                <a:srgbClr val="36B86E"/>
              </a:buClr>
              <a:buFont typeface="Wingdings" panose="05000000000000000000" pitchFamily="2" charset="2"/>
              <a:buChar char="ü"/>
            </a:pPr>
            <a:r>
              <a:rPr lang="en-US" sz="1600" dirty="0">
                <a:solidFill>
                  <a:schemeClr val="tx1">
                    <a:lumMod val="75000"/>
                    <a:lumOff val="25000"/>
                  </a:schemeClr>
                </a:solidFill>
              </a:rPr>
              <a:t>Remove or add a collaborator</a:t>
            </a:r>
          </a:p>
        </p:txBody>
      </p:sp>
      <p:pic>
        <p:nvPicPr>
          <p:cNvPr id="5" name="Picture 4">
            <a:extLst>
              <a:ext uri="{FF2B5EF4-FFF2-40B4-BE49-F238E27FC236}">
                <a16:creationId xmlns:a16="http://schemas.microsoft.com/office/drawing/2014/main" id="{DC2562E0-8DD4-75EB-25D8-870398422790}"/>
              </a:ext>
            </a:extLst>
          </p:cNvPr>
          <p:cNvPicPr>
            <a:picLocks noChangeAspect="1"/>
          </p:cNvPicPr>
          <p:nvPr/>
        </p:nvPicPr>
        <p:blipFill>
          <a:blip r:embed="rId4"/>
          <a:stretch>
            <a:fillRect/>
          </a:stretch>
        </p:blipFill>
        <p:spPr>
          <a:xfrm>
            <a:off x="457200" y="1432808"/>
            <a:ext cx="2702727" cy="1960585"/>
          </a:xfrm>
          <a:prstGeom prst="rect">
            <a:avLst/>
          </a:prstGeom>
        </p:spPr>
      </p:pic>
      <p:pic>
        <p:nvPicPr>
          <p:cNvPr id="11" name="Picture 10">
            <a:extLst>
              <a:ext uri="{FF2B5EF4-FFF2-40B4-BE49-F238E27FC236}">
                <a16:creationId xmlns:a16="http://schemas.microsoft.com/office/drawing/2014/main" id="{2BCC6980-1B23-B453-3C76-16DAC99CFE2A}"/>
              </a:ext>
            </a:extLst>
          </p:cNvPr>
          <p:cNvPicPr>
            <a:picLocks noChangeAspect="1"/>
          </p:cNvPicPr>
          <p:nvPr/>
        </p:nvPicPr>
        <p:blipFill>
          <a:blip r:embed="rId5"/>
          <a:stretch>
            <a:fillRect/>
          </a:stretch>
        </p:blipFill>
        <p:spPr>
          <a:xfrm>
            <a:off x="457200" y="3719155"/>
            <a:ext cx="2702726" cy="2025646"/>
          </a:xfrm>
          <a:prstGeom prst="rect">
            <a:avLst/>
          </a:prstGeom>
        </p:spPr>
      </p:pic>
      <p:sp>
        <p:nvSpPr>
          <p:cNvPr id="12" name="Title 1">
            <a:extLst>
              <a:ext uri="{FF2B5EF4-FFF2-40B4-BE49-F238E27FC236}">
                <a16:creationId xmlns:a16="http://schemas.microsoft.com/office/drawing/2014/main" id="{10AB1CED-B29B-C4F5-BCCC-724B658C4D5B}"/>
              </a:ext>
            </a:extLst>
          </p:cNvPr>
          <p:cNvSpPr txBox="1">
            <a:spLocks/>
          </p:cNvSpPr>
          <p:nvPr/>
        </p:nvSpPr>
        <p:spPr>
          <a:xfrm>
            <a:off x="457200" y="382178"/>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spcBef>
                <a:spcPct val="0"/>
              </a:spcBef>
            </a:pPr>
            <a:r>
              <a:rPr lang="en-US" sz="2400" b="1" dirty="0">
                <a:solidFill>
                  <a:srgbClr val="045FAA"/>
                </a:solidFill>
                <a:latin typeface="Calibri" panose="020F0502020204030204" pitchFamily="34" charset="0"/>
                <a:ea typeface="+mj-ea"/>
                <a:cs typeface="+mj-cs"/>
              </a:rPr>
              <a:t>Need to</a:t>
            </a:r>
            <a:r>
              <a:rPr lang="en-US" sz="2400" b="1" dirty="0">
                <a:solidFill>
                  <a:srgbClr val="045FAA"/>
                </a:solidFill>
                <a:latin typeface="Calibri" panose="020F0502020204030204" pitchFamily="34" charset="0"/>
              </a:rPr>
              <a:t> Collaborate?</a:t>
            </a:r>
            <a:endParaRPr lang="en-US" sz="2400" b="1" dirty="0">
              <a:solidFill>
                <a:srgbClr val="045FAA"/>
              </a:solidFill>
              <a:latin typeface="Calibri" panose="020F0502020204030204" pitchFamily="34" charset="0"/>
              <a:ea typeface="+mj-ea"/>
              <a:cs typeface="+mj-cs"/>
            </a:endParaRPr>
          </a:p>
        </p:txBody>
      </p:sp>
      <p:sp>
        <p:nvSpPr>
          <p:cNvPr id="13" name="TextBox 12">
            <a:extLst>
              <a:ext uri="{FF2B5EF4-FFF2-40B4-BE49-F238E27FC236}">
                <a16:creationId xmlns:a16="http://schemas.microsoft.com/office/drawing/2014/main" id="{9F61343F-BAB0-FA71-104E-BEFF605BF10D}"/>
              </a:ext>
            </a:extLst>
          </p:cNvPr>
          <p:cNvSpPr txBox="1"/>
          <p:nvPr/>
        </p:nvSpPr>
        <p:spPr>
          <a:xfrm>
            <a:off x="4736480" y="5919256"/>
            <a:ext cx="2109439" cy="369332"/>
          </a:xfrm>
          <a:prstGeom prst="rect">
            <a:avLst/>
          </a:prstGeom>
          <a:noFill/>
        </p:spPr>
        <p:txBody>
          <a:bodyPr wrap="square">
            <a:spAutoFit/>
          </a:bodyPr>
          <a:lstStyle/>
          <a:p>
            <a:r>
              <a:rPr lang="en-US" dirty="0">
                <a:hlinkClick r:id="rId6"/>
              </a:rPr>
              <a:t>Collaborator Tutorial</a:t>
            </a:r>
            <a:endParaRPr lang="en-US" dirty="0"/>
          </a:p>
        </p:txBody>
      </p:sp>
    </p:spTree>
    <p:extLst>
      <p:ext uri="{BB962C8B-B14F-4D97-AF65-F5344CB8AC3E}">
        <p14:creationId xmlns:p14="http://schemas.microsoft.com/office/powerpoint/2010/main" val="682918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1">
            <a:extLst>
              <a:ext uri="{FF2B5EF4-FFF2-40B4-BE49-F238E27FC236}">
                <a16:creationId xmlns:a16="http://schemas.microsoft.com/office/drawing/2014/main" id="{9DD2E66B-3C27-8A4A-7E18-A55DC2C805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25" t="46068" r="66250" b="-1"/>
          <a:stretch/>
        </p:blipFill>
        <p:spPr bwMode="auto">
          <a:xfrm>
            <a:off x="-440390" y="3952129"/>
            <a:ext cx="4495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1">
            <a:extLst>
              <a:ext uri="{FF2B5EF4-FFF2-40B4-BE49-F238E27FC236}">
                <a16:creationId xmlns:a16="http://schemas.microsoft.com/office/drawing/2014/main" id="{C510A187-2D25-AFB5-DFB9-733C1EE799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481" t="-821" b="51685"/>
          <a:stretch/>
        </p:blipFill>
        <p:spPr bwMode="auto">
          <a:xfrm>
            <a:off x="5791200" y="-47116"/>
            <a:ext cx="3441799" cy="264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D1458BFB-45D9-D07A-AD1F-9B80F41FF891}"/>
              </a:ext>
            </a:extLst>
          </p:cNvPr>
          <p:cNvSpPr txBox="1"/>
          <p:nvPr/>
        </p:nvSpPr>
        <p:spPr>
          <a:xfrm>
            <a:off x="569640" y="1293505"/>
            <a:ext cx="8053039" cy="5355312"/>
          </a:xfrm>
          <a:prstGeom prst="rect">
            <a:avLst/>
          </a:prstGeom>
          <a:noFill/>
        </p:spPr>
        <p:txBody>
          <a:bodyPr wrap="square">
            <a:spAutoFit/>
          </a:bodyPr>
          <a:lstStyle/>
          <a:p>
            <a:pPr algn="ctr">
              <a:buClr>
                <a:srgbClr val="396F3A"/>
              </a:buClr>
            </a:pPr>
            <a:r>
              <a:rPr lang="en-US" sz="1800" b="1" dirty="0">
                <a:solidFill>
                  <a:srgbClr val="696969"/>
                </a:solidFill>
              </a:rPr>
              <a:t>CFCSRA </a:t>
            </a:r>
            <a:r>
              <a:rPr lang="en-US" b="1" dirty="0">
                <a:solidFill>
                  <a:srgbClr val="696969"/>
                </a:solidFill>
              </a:rPr>
              <a:t>s</a:t>
            </a:r>
            <a:r>
              <a:rPr lang="en-US" sz="1800" b="1" dirty="0">
                <a:solidFill>
                  <a:srgbClr val="696969"/>
                </a:solidFill>
              </a:rPr>
              <a:t>taff will review your application and provide feedback. </a:t>
            </a:r>
          </a:p>
          <a:p>
            <a:pPr>
              <a:buClr>
                <a:srgbClr val="396F3A"/>
              </a:buClr>
            </a:pPr>
            <a:endParaRPr lang="en-US" dirty="0">
              <a:solidFill>
                <a:srgbClr val="696969"/>
              </a:solidFill>
            </a:endParaRPr>
          </a:p>
          <a:p>
            <a:pPr algn="ctr">
              <a:buClr>
                <a:srgbClr val="396F3A"/>
              </a:buClr>
            </a:pPr>
            <a:r>
              <a:rPr lang="en-US" b="1" u="sng" dirty="0">
                <a:solidFill>
                  <a:srgbClr val="36B86E"/>
                </a:solidFill>
              </a:rPr>
              <a:t>DO NOT SUBMIT AN INCOMPLETE APPLICATION!</a:t>
            </a:r>
          </a:p>
          <a:p>
            <a:pPr>
              <a:buClr>
                <a:srgbClr val="396F3A"/>
              </a:buClr>
            </a:pPr>
            <a:endParaRPr lang="en-US" dirty="0">
              <a:solidFill>
                <a:srgbClr val="696969"/>
              </a:solidFill>
            </a:endParaRPr>
          </a:p>
          <a:p>
            <a:pPr lvl="1">
              <a:buClr>
                <a:srgbClr val="36B86E"/>
              </a:buClr>
              <a:buFont typeface="Wingdings" panose="05000000000000000000" pitchFamily="2" charset="2"/>
              <a:buChar char="v"/>
            </a:pPr>
            <a:r>
              <a:rPr lang="en-US" dirty="0">
                <a:solidFill>
                  <a:srgbClr val="696969"/>
                </a:solidFill>
              </a:rPr>
              <a:t> </a:t>
            </a:r>
            <a:r>
              <a:rPr lang="en-US" dirty="0">
                <a:solidFill>
                  <a:schemeClr val="tx1">
                    <a:lumMod val="75000"/>
                    <a:lumOff val="25000"/>
                  </a:schemeClr>
                </a:solidFill>
              </a:rPr>
              <a:t>Submit the application as if you were submitting it for the final deadline.</a:t>
            </a:r>
          </a:p>
          <a:p>
            <a:pPr lvl="1">
              <a:buClr>
                <a:srgbClr val="36B86E"/>
              </a:buClr>
              <a:buFont typeface="Wingdings" panose="05000000000000000000" pitchFamily="2" charset="2"/>
              <a:buChar char="v"/>
            </a:pPr>
            <a:r>
              <a:rPr lang="en-US" dirty="0">
                <a:solidFill>
                  <a:schemeClr val="tx1">
                    <a:lumMod val="75000"/>
                    <a:lumOff val="25000"/>
                  </a:schemeClr>
                </a:solidFill>
              </a:rPr>
              <a:t> Ensure you upload correct attachments in the appropriate fields</a:t>
            </a:r>
          </a:p>
          <a:p>
            <a:pPr>
              <a:buClr>
                <a:srgbClr val="396F3A"/>
              </a:buClr>
            </a:pPr>
            <a:endParaRPr lang="en-US" b="1" dirty="0">
              <a:solidFill>
                <a:srgbClr val="045FAA"/>
              </a:solidFill>
            </a:endParaRPr>
          </a:p>
          <a:p>
            <a:pPr>
              <a:buClr>
                <a:srgbClr val="396F3A"/>
              </a:buClr>
            </a:pPr>
            <a:r>
              <a:rPr lang="en-US" b="1" dirty="0">
                <a:solidFill>
                  <a:srgbClr val="045FAA"/>
                </a:solidFill>
              </a:rPr>
              <a:t>NEW 2025:   </a:t>
            </a:r>
            <a:r>
              <a:rPr lang="en-US" dirty="0">
                <a:solidFill>
                  <a:schemeClr val="tx1">
                    <a:lumMod val="75000"/>
                    <a:lumOff val="25000"/>
                  </a:schemeClr>
                </a:solidFill>
              </a:rPr>
              <a:t>When you receive staff feedback, please make suggested changes to your application.  Not doing so may keep your application from moving through to a panel sight visit</a:t>
            </a:r>
          </a:p>
          <a:p>
            <a:pPr>
              <a:buClr>
                <a:srgbClr val="396F3A"/>
              </a:buClr>
            </a:pPr>
            <a:endParaRPr lang="en-US" dirty="0">
              <a:solidFill>
                <a:schemeClr val="tx1">
                  <a:lumMod val="75000"/>
                  <a:lumOff val="25000"/>
                </a:schemeClr>
              </a:solidFill>
            </a:endParaRPr>
          </a:p>
          <a:p>
            <a:pPr>
              <a:buClr>
                <a:srgbClr val="396F3A"/>
              </a:buClr>
            </a:pPr>
            <a:r>
              <a:rPr lang="en-US" b="1" dirty="0">
                <a:solidFill>
                  <a:srgbClr val="045FAA"/>
                </a:solidFill>
              </a:rPr>
              <a:t>NOTE:  </a:t>
            </a:r>
            <a:r>
              <a:rPr lang="en-US" dirty="0">
                <a:solidFill>
                  <a:schemeClr val="tx1">
                    <a:lumMod val="75000"/>
                    <a:lumOff val="25000"/>
                  </a:schemeClr>
                </a:solidFill>
              </a:rPr>
              <a:t>Your application will only be returned to you if changes are needed. Do not submit an early application assuming you can make changes later. If staff deems that no changes are needed, you will be notified that your application will move on to the next phase.</a:t>
            </a:r>
          </a:p>
          <a:p>
            <a:pPr>
              <a:buClr>
                <a:srgbClr val="396F3A"/>
              </a:buClr>
            </a:pPr>
            <a:endParaRPr lang="en-US" dirty="0">
              <a:solidFill>
                <a:schemeClr val="tx1">
                  <a:lumMod val="75000"/>
                  <a:lumOff val="25000"/>
                </a:schemeClr>
              </a:solidFill>
            </a:endParaRPr>
          </a:p>
          <a:p>
            <a:pPr>
              <a:buClr>
                <a:srgbClr val="396F3A"/>
              </a:buClr>
            </a:pPr>
            <a:r>
              <a:rPr lang="en-US" b="1" dirty="0">
                <a:solidFill>
                  <a:srgbClr val="045FAA"/>
                </a:solidFill>
              </a:rPr>
              <a:t>NOTE:  </a:t>
            </a:r>
            <a:r>
              <a:rPr lang="en-US" dirty="0">
                <a:solidFill>
                  <a:schemeClr val="tx1">
                    <a:lumMod val="75000"/>
                    <a:lumOff val="25000"/>
                  </a:schemeClr>
                </a:solidFill>
              </a:rPr>
              <a:t>If the application is released back to you for corrections it will appear in your organizational profile in a “draft” state.  Once you’ve made changes you will need to resubmit the application before the final deadline.</a:t>
            </a:r>
          </a:p>
        </p:txBody>
      </p:sp>
      <p:sp>
        <p:nvSpPr>
          <p:cNvPr id="5" name="Title 1">
            <a:extLst>
              <a:ext uri="{FF2B5EF4-FFF2-40B4-BE49-F238E27FC236}">
                <a16:creationId xmlns:a16="http://schemas.microsoft.com/office/drawing/2014/main" id="{8A424B12-85CD-FF1A-C7A5-9EF1516E650F}"/>
              </a:ext>
            </a:extLst>
          </p:cNvPr>
          <p:cNvSpPr txBox="1">
            <a:spLocks/>
          </p:cNvSpPr>
          <p:nvPr/>
        </p:nvSpPr>
        <p:spPr>
          <a:xfrm>
            <a:off x="481360" y="509842"/>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spcBef>
                <a:spcPct val="0"/>
              </a:spcBef>
            </a:pPr>
            <a:r>
              <a:rPr lang="en-US" sz="2400" b="1" dirty="0">
                <a:solidFill>
                  <a:srgbClr val="045FAA"/>
                </a:solidFill>
              </a:rPr>
              <a:t>Early Review Option</a:t>
            </a:r>
            <a:endParaRPr lang="en-US" sz="2400" b="1" dirty="0">
              <a:solidFill>
                <a:srgbClr val="045FAA"/>
              </a:solidFill>
              <a:latin typeface="Calibri" panose="020F0502020204030204" pitchFamily="34" charset="0"/>
              <a:ea typeface="+mj-ea"/>
              <a:cs typeface="+mj-cs"/>
            </a:endParaRPr>
          </a:p>
        </p:txBody>
      </p:sp>
    </p:spTree>
    <p:extLst>
      <p:ext uri="{BB962C8B-B14F-4D97-AF65-F5344CB8AC3E}">
        <p14:creationId xmlns:p14="http://schemas.microsoft.com/office/powerpoint/2010/main" val="2723240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1">
            <a:extLst>
              <a:ext uri="{FF2B5EF4-FFF2-40B4-BE49-F238E27FC236}">
                <a16:creationId xmlns:a16="http://schemas.microsoft.com/office/drawing/2014/main" id="{9DD2E66B-3C27-8A4A-7E18-A55DC2C805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25" t="46068" r="66250" b="-1"/>
          <a:stretch/>
        </p:blipFill>
        <p:spPr bwMode="auto">
          <a:xfrm>
            <a:off x="-440390" y="3952129"/>
            <a:ext cx="4495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1">
            <a:extLst>
              <a:ext uri="{FF2B5EF4-FFF2-40B4-BE49-F238E27FC236}">
                <a16:creationId xmlns:a16="http://schemas.microsoft.com/office/drawing/2014/main" id="{C510A187-2D25-AFB5-DFB9-733C1EE799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481" t="-821" b="51685"/>
          <a:stretch/>
        </p:blipFill>
        <p:spPr bwMode="auto">
          <a:xfrm>
            <a:off x="5791200" y="-47116"/>
            <a:ext cx="3441799" cy="264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680DD27-9B7E-BF85-0CFA-44D5D61AC5F6}"/>
              </a:ext>
            </a:extLst>
          </p:cNvPr>
          <p:cNvSpPr txBox="1"/>
          <p:nvPr/>
        </p:nvSpPr>
        <p:spPr>
          <a:xfrm>
            <a:off x="457199" y="1277126"/>
            <a:ext cx="8229599" cy="5123262"/>
          </a:xfrm>
          <a:prstGeom prst="rect">
            <a:avLst/>
          </a:prstGeom>
          <a:noFill/>
        </p:spPr>
        <p:txBody>
          <a:bodyPr wrap="square">
            <a:spAutoFit/>
          </a:bodyPr>
          <a:lstStyle/>
          <a:p>
            <a:pPr>
              <a:buClr>
                <a:srgbClr val="396F3A"/>
              </a:buClr>
              <a:buFont typeface="Wingdings" panose="05000000000000000000" pitchFamily="2" charset="2"/>
              <a:buChar char="v"/>
            </a:pPr>
            <a:endParaRPr lang="en-US" dirty="0">
              <a:solidFill>
                <a:srgbClr val="696969"/>
              </a:solidFill>
            </a:endParaRPr>
          </a:p>
          <a:p>
            <a:pPr marL="285750" indent="-285750">
              <a:buClr>
                <a:srgbClr val="36B86E"/>
              </a:buClr>
              <a:buFont typeface="Wingdings" panose="05000000000000000000" pitchFamily="2" charset="2"/>
              <a:buChar char="v"/>
            </a:pPr>
            <a:r>
              <a:rPr lang="en-US" dirty="0">
                <a:solidFill>
                  <a:schemeClr val="tx1">
                    <a:lumMod val="65000"/>
                    <a:lumOff val="35000"/>
                  </a:schemeClr>
                </a:solidFill>
              </a:rPr>
              <a:t>You may save and return to your application at any time </a:t>
            </a:r>
          </a:p>
          <a:p>
            <a:pPr marL="285750" indent="-285750">
              <a:buClr>
                <a:srgbClr val="36B86E"/>
              </a:buClr>
              <a:buFont typeface="Wingdings" panose="05000000000000000000" pitchFamily="2" charset="2"/>
              <a:buChar char="v"/>
            </a:pPr>
            <a:endParaRPr lang="en-US" dirty="0">
              <a:solidFill>
                <a:schemeClr val="tx1">
                  <a:lumMod val="65000"/>
                  <a:lumOff val="35000"/>
                </a:schemeClr>
              </a:solidFill>
            </a:endParaRPr>
          </a:p>
          <a:p>
            <a:pPr marL="285750" indent="-285750">
              <a:buClr>
                <a:srgbClr val="36B86E"/>
              </a:buClr>
              <a:buFont typeface="Wingdings" panose="05000000000000000000" pitchFamily="2" charset="2"/>
              <a:buChar char="v"/>
            </a:pPr>
            <a:r>
              <a:rPr lang="en-US" sz="1800" dirty="0">
                <a:solidFill>
                  <a:schemeClr val="tx1">
                    <a:lumMod val="65000"/>
                    <a:lumOff val="35000"/>
                  </a:schemeClr>
                </a:solidFill>
              </a:rPr>
              <a:t>The person who can answer questions about your application and will organize your site visit should be the contact person for your application.</a:t>
            </a:r>
          </a:p>
          <a:p>
            <a:pPr>
              <a:buClr>
                <a:srgbClr val="36B86E"/>
              </a:buClr>
            </a:pPr>
            <a:r>
              <a:rPr lang="en-US" sz="1800" dirty="0">
                <a:solidFill>
                  <a:schemeClr val="tx1">
                    <a:lumMod val="65000"/>
                    <a:lumOff val="35000"/>
                  </a:schemeClr>
                </a:solidFill>
              </a:rPr>
              <a:t> </a:t>
            </a:r>
            <a:endParaRPr lang="en-US" dirty="0">
              <a:solidFill>
                <a:schemeClr val="tx1">
                  <a:lumMod val="65000"/>
                  <a:lumOff val="35000"/>
                </a:schemeClr>
              </a:solidFill>
            </a:endParaRPr>
          </a:p>
          <a:p>
            <a:pPr marL="285750" indent="-285750">
              <a:buClr>
                <a:srgbClr val="36B86E"/>
              </a:buClr>
              <a:buFont typeface="Wingdings" panose="05000000000000000000" pitchFamily="2" charset="2"/>
              <a:buChar char="v"/>
            </a:pPr>
            <a:r>
              <a:rPr lang="en-US" dirty="0">
                <a:solidFill>
                  <a:schemeClr val="tx1">
                    <a:lumMod val="65000"/>
                    <a:lumOff val="35000"/>
                  </a:schemeClr>
                </a:solidFill>
              </a:rPr>
              <a:t>Ensure you upload correct attachments in the appropriate fields</a:t>
            </a:r>
          </a:p>
          <a:p>
            <a:pPr marL="285750" indent="-285750">
              <a:buClr>
                <a:srgbClr val="36B86E"/>
              </a:buClr>
              <a:buFont typeface="Wingdings" panose="05000000000000000000" pitchFamily="2" charset="2"/>
              <a:buChar char="v"/>
            </a:pPr>
            <a:endParaRPr lang="en-US" dirty="0">
              <a:solidFill>
                <a:schemeClr val="tx1">
                  <a:lumMod val="65000"/>
                  <a:lumOff val="35000"/>
                </a:schemeClr>
              </a:solidFill>
            </a:endParaRPr>
          </a:p>
          <a:p>
            <a:pPr marL="285750" indent="-285750">
              <a:buClr>
                <a:srgbClr val="36B86E"/>
              </a:buClr>
              <a:buFont typeface="Wingdings" panose="05000000000000000000" pitchFamily="2" charset="2"/>
              <a:buChar char="v"/>
            </a:pPr>
            <a:r>
              <a:rPr lang="en-US" sz="1800" b="1" dirty="0">
                <a:solidFill>
                  <a:schemeClr val="tx1">
                    <a:lumMod val="65000"/>
                    <a:lumOff val="35000"/>
                  </a:schemeClr>
                </a:solidFill>
              </a:rPr>
              <a:t>PUSH SUBMIT! </a:t>
            </a:r>
            <a:r>
              <a:rPr lang="en-US" sz="1800" dirty="0">
                <a:solidFill>
                  <a:schemeClr val="tx1">
                    <a:lumMod val="65000"/>
                    <a:lumOff val="35000"/>
                  </a:schemeClr>
                </a:solidFill>
              </a:rPr>
              <a:t>If you submit for the early deadline, make sure you re-submit before the final deadline</a:t>
            </a:r>
          </a:p>
          <a:p>
            <a:pPr marL="285750" indent="-285750">
              <a:buClr>
                <a:srgbClr val="36B86E"/>
              </a:buClr>
              <a:buFont typeface="Wingdings" panose="05000000000000000000" pitchFamily="2" charset="2"/>
              <a:buChar char="v"/>
            </a:pPr>
            <a:endParaRPr lang="en-US" b="1" dirty="0">
              <a:solidFill>
                <a:schemeClr val="tx1">
                  <a:lumMod val="65000"/>
                  <a:lumOff val="35000"/>
                </a:schemeClr>
              </a:solidFill>
            </a:endParaRPr>
          </a:p>
          <a:p>
            <a:pPr marL="285750" indent="-285750">
              <a:buClr>
                <a:srgbClr val="36B86E"/>
              </a:buClr>
              <a:buFont typeface="Wingdings" panose="05000000000000000000" pitchFamily="2" charset="2"/>
              <a:buChar char="v"/>
            </a:pPr>
            <a:r>
              <a:rPr lang="en-US" sz="1800" b="1" dirty="0">
                <a:solidFill>
                  <a:srgbClr val="045FAA"/>
                </a:solidFill>
              </a:rPr>
              <a:t>BEST PRACTICE:  </a:t>
            </a:r>
            <a:r>
              <a:rPr lang="en-US" sz="1800" dirty="0">
                <a:solidFill>
                  <a:schemeClr val="tx1">
                    <a:lumMod val="65000"/>
                    <a:lumOff val="35000"/>
                  </a:schemeClr>
                </a:solidFill>
              </a:rPr>
              <a:t>Have another person proof your application before pressing submit</a:t>
            </a:r>
          </a:p>
          <a:p>
            <a:pPr marL="285750" indent="-285750">
              <a:buClr>
                <a:srgbClr val="36B86E"/>
              </a:buClr>
              <a:buFont typeface="Wingdings" panose="05000000000000000000" pitchFamily="2" charset="2"/>
              <a:buChar char="v"/>
            </a:pPr>
            <a:endParaRPr lang="en-US" sz="1800" dirty="0">
              <a:solidFill>
                <a:schemeClr val="tx1">
                  <a:lumMod val="65000"/>
                  <a:lumOff val="35000"/>
                </a:schemeClr>
              </a:solidFill>
            </a:endParaRPr>
          </a:p>
          <a:p>
            <a:pPr marL="285750" indent="-285750">
              <a:buClr>
                <a:srgbClr val="36B86E"/>
              </a:buClr>
              <a:buFont typeface="Wingdings" panose="05000000000000000000" pitchFamily="2" charset="2"/>
              <a:buChar char="v"/>
            </a:pPr>
            <a:r>
              <a:rPr lang="en-US" sz="1800" dirty="0">
                <a:solidFill>
                  <a:schemeClr val="tx1">
                    <a:lumMod val="65000"/>
                    <a:lumOff val="35000"/>
                  </a:schemeClr>
                </a:solidFill>
              </a:rPr>
              <a:t>On </a:t>
            </a:r>
            <a:r>
              <a:rPr lang="en-US" dirty="0">
                <a:solidFill>
                  <a:schemeClr val="tx1">
                    <a:lumMod val="65000"/>
                    <a:lumOff val="35000"/>
                  </a:schemeClr>
                </a:solidFill>
              </a:rPr>
              <a:t>our website, you will also find: </a:t>
            </a:r>
          </a:p>
          <a:p>
            <a:pPr marL="742950" marR="0" lvl="1" indent="-285750">
              <a:lnSpc>
                <a:spcPct val="107000"/>
              </a:lnSpc>
              <a:spcBef>
                <a:spcPts val="0"/>
              </a:spcBef>
              <a:spcAft>
                <a:spcPts val="0"/>
              </a:spcAft>
              <a:buFont typeface="Wingdings" panose="05000000000000000000" pitchFamily="2" charset="2"/>
              <a:buChar char=""/>
              <a:tabLst>
                <a:tab pos="914400" algn="l"/>
              </a:tabLst>
            </a:pPr>
            <a:r>
              <a:rPr lang="en-US" dirty="0">
                <a:solidFill>
                  <a:schemeClr val="tx1">
                    <a:lumMod val="65000"/>
                    <a:lumOff val="35000"/>
                  </a:schemeClr>
                </a:solidFill>
              </a:rPr>
              <a:t>Grant Seeker Guidelines </a:t>
            </a:r>
          </a:p>
          <a:p>
            <a:pPr marL="742950" marR="0" lvl="1" indent="-285750">
              <a:lnSpc>
                <a:spcPct val="107000"/>
              </a:lnSpc>
              <a:spcBef>
                <a:spcPts val="0"/>
              </a:spcBef>
              <a:spcAft>
                <a:spcPts val="0"/>
              </a:spcAft>
              <a:buFont typeface="Wingdings" panose="05000000000000000000" pitchFamily="2" charset="2"/>
              <a:buChar char=""/>
              <a:tabLst>
                <a:tab pos="914400" algn="l"/>
              </a:tabLst>
            </a:pPr>
            <a:r>
              <a:rPr lang="en-US" dirty="0">
                <a:solidFill>
                  <a:schemeClr val="tx1">
                    <a:lumMod val="65000"/>
                    <a:lumOff val="35000"/>
                  </a:schemeClr>
                </a:solidFill>
              </a:rPr>
              <a:t>Help on how to create budgets and write outcomes</a:t>
            </a:r>
          </a:p>
          <a:p>
            <a:pPr marL="742950" marR="0" lvl="1" indent="-285750">
              <a:lnSpc>
                <a:spcPct val="107000"/>
              </a:lnSpc>
              <a:spcBef>
                <a:spcPts val="0"/>
              </a:spcBef>
              <a:spcAft>
                <a:spcPts val="0"/>
              </a:spcAft>
              <a:buFont typeface="Wingdings" panose="05000000000000000000" pitchFamily="2" charset="2"/>
              <a:buChar char=""/>
              <a:tabLst>
                <a:tab pos="914400" algn="l"/>
              </a:tabLst>
            </a:pPr>
            <a:r>
              <a:rPr lang="en-US" dirty="0">
                <a:solidFill>
                  <a:schemeClr val="tx1">
                    <a:lumMod val="65000"/>
                    <a:lumOff val="35000"/>
                  </a:schemeClr>
                </a:solidFill>
              </a:rPr>
              <a:t>How to prepare for a site visit</a:t>
            </a:r>
            <a:endParaRPr lang="en-US" sz="1800" u="sng" dirty="0">
              <a:solidFill>
                <a:schemeClr val="tx1">
                  <a:lumMod val="65000"/>
                  <a:lumOff val="35000"/>
                </a:schemeClr>
              </a:solidFill>
            </a:endParaRPr>
          </a:p>
        </p:txBody>
      </p:sp>
      <p:sp>
        <p:nvSpPr>
          <p:cNvPr id="5" name="Title 1">
            <a:extLst>
              <a:ext uri="{FF2B5EF4-FFF2-40B4-BE49-F238E27FC236}">
                <a16:creationId xmlns:a16="http://schemas.microsoft.com/office/drawing/2014/main" id="{37DD2888-4008-1FD7-A56E-684529153C69}"/>
              </a:ext>
            </a:extLst>
          </p:cNvPr>
          <p:cNvSpPr txBox="1">
            <a:spLocks/>
          </p:cNvSpPr>
          <p:nvPr/>
        </p:nvSpPr>
        <p:spPr>
          <a:xfrm>
            <a:off x="457199" y="438926"/>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spcBef>
                <a:spcPct val="0"/>
              </a:spcBef>
            </a:pPr>
            <a:r>
              <a:rPr lang="en-US" sz="2400" b="1" dirty="0">
                <a:solidFill>
                  <a:srgbClr val="045FAA"/>
                </a:solidFill>
              </a:rPr>
              <a:t>Finalizing Your Application</a:t>
            </a:r>
            <a:endParaRPr lang="en-US" sz="2400" b="1" dirty="0">
              <a:solidFill>
                <a:srgbClr val="045FAA"/>
              </a:solidFill>
              <a:latin typeface="Calibri" panose="020F0502020204030204" pitchFamily="34" charset="0"/>
              <a:ea typeface="+mj-ea"/>
              <a:cs typeface="+mj-cs"/>
            </a:endParaRPr>
          </a:p>
        </p:txBody>
      </p:sp>
    </p:spTree>
    <p:extLst>
      <p:ext uri="{BB962C8B-B14F-4D97-AF65-F5344CB8AC3E}">
        <p14:creationId xmlns:p14="http://schemas.microsoft.com/office/powerpoint/2010/main" val="3504076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1">
            <a:extLst>
              <a:ext uri="{FF2B5EF4-FFF2-40B4-BE49-F238E27FC236}">
                <a16:creationId xmlns:a16="http://schemas.microsoft.com/office/drawing/2014/main" id="{9DD2E66B-3C27-8A4A-7E18-A55DC2C805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25" t="46068" r="66250" b="-1"/>
          <a:stretch/>
        </p:blipFill>
        <p:spPr bwMode="auto">
          <a:xfrm>
            <a:off x="-440390" y="3952129"/>
            <a:ext cx="4495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1">
            <a:extLst>
              <a:ext uri="{FF2B5EF4-FFF2-40B4-BE49-F238E27FC236}">
                <a16:creationId xmlns:a16="http://schemas.microsoft.com/office/drawing/2014/main" id="{C510A187-2D25-AFB5-DFB9-733C1EE799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481" t="-821" b="51685"/>
          <a:stretch/>
        </p:blipFill>
        <p:spPr bwMode="auto">
          <a:xfrm>
            <a:off x="5791200" y="-47116"/>
            <a:ext cx="3441799" cy="264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B4049054-F5E8-4929-9551-FAD93EE4DA5D}"/>
              </a:ext>
            </a:extLst>
          </p:cNvPr>
          <p:cNvSpPr txBox="1">
            <a:spLocks/>
          </p:cNvSpPr>
          <p:nvPr/>
        </p:nvSpPr>
        <p:spPr>
          <a:xfrm>
            <a:off x="457200" y="463139"/>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a:solidFill>
                  <a:srgbClr val="045FAA"/>
                </a:solidFill>
              </a:rPr>
              <a:t>Is a Site Visit Really Important?  </a:t>
            </a:r>
            <a:endParaRPr lang="en-US" sz="2400" b="1" dirty="0">
              <a:solidFill>
                <a:srgbClr val="045FAA"/>
              </a:solidFill>
            </a:endParaRPr>
          </a:p>
        </p:txBody>
      </p:sp>
      <p:sp>
        <p:nvSpPr>
          <p:cNvPr id="5" name="Content Placeholder 2">
            <a:extLst>
              <a:ext uri="{FF2B5EF4-FFF2-40B4-BE49-F238E27FC236}">
                <a16:creationId xmlns:a16="http://schemas.microsoft.com/office/drawing/2014/main" id="{EB53929F-8878-76CE-F7B9-8D10E6347091}"/>
              </a:ext>
            </a:extLst>
          </p:cNvPr>
          <p:cNvSpPr txBox="1">
            <a:spLocks/>
          </p:cNvSpPr>
          <p:nvPr/>
        </p:nvSpPr>
        <p:spPr>
          <a:xfrm>
            <a:off x="533400" y="1411179"/>
            <a:ext cx="8229600" cy="43434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6B86E"/>
              </a:buClr>
              <a:buFont typeface="Wingdings" panose="05000000000000000000" pitchFamily="2" charset="2"/>
              <a:buChar char="v"/>
            </a:pPr>
            <a:r>
              <a:rPr lang="en-US" sz="1800" dirty="0">
                <a:solidFill>
                  <a:schemeClr val="tx1">
                    <a:lumMod val="75000"/>
                    <a:lumOff val="25000"/>
                  </a:schemeClr>
                </a:solidFill>
              </a:rPr>
              <a:t>A compelling grant is not enough to secure funding.  Most, if not all, of the grants we receive, </a:t>
            </a:r>
            <a:r>
              <a:rPr lang="en-US" sz="1800" b="1" dirty="0">
                <a:solidFill>
                  <a:schemeClr val="tx1">
                    <a:lumMod val="75000"/>
                    <a:lumOff val="25000"/>
                  </a:schemeClr>
                </a:solidFill>
              </a:rPr>
              <a:t>deserve</a:t>
            </a:r>
            <a:r>
              <a:rPr lang="en-US" sz="1800" dirty="0">
                <a:solidFill>
                  <a:schemeClr val="tx1">
                    <a:lumMod val="75000"/>
                    <a:lumOff val="25000"/>
                  </a:schemeClr>
                </a:solidFill>
              </a:rPr>
              <a:t> consideration for funding.</a:t>
            </a:r>
          </a:p>
          <a:p>
            <a:pPr>
              <a:buClr>
                <a:srgbClr val="36B86E"/>
              </a:buClr>
              <a:buFont typeface="Wingdings" panose="05000000000000000000" pitchFamily="2" charset="2"/>
              <a:buChar char="v"/>
            </a:pPr>
            <a:endParaRPr lang="en-US" sz="1800" dirty="0">
              <a:solidFill>
                <a:schemeClr val="tx1">
                  <a:lumMod val="75000"/>
                  <a:lumOff val="25000"/>
                </a:schemeClr>
              </a:solidFill>
            </a:endParaRPr>
          </a:p>
          <a:p>
            <a:pPr>
              <a:buClr>
                <a:srgbClr val="36B86E"/>
              </a:buClr>
              <a:buFont typeface="Wingdings" panose="05000000000000000000" pitchFamily="2" charset="2"/>
              <a:buChar char="v"/>
            </a:pPr>
            <a:r>
              <a:rPr lang="en-US" sz="1800" dirty="0">
                <a:solidFill>
                  <a:schemeClr val="tx1">
                    <a:lumMod val="75000"/>
                    <a:lumOff val="25000"/>
                  </a:schemeClr>
                </a:solidFill>
                <a:latin typeface="Calibri"/>
              </a:rPr>
              <a:t>Not all applicants receive a site visit.  To receive a site visit, an applicant must submit a complete application with correct financials, budgets, and other supporting documents as requested in the application by the deadline. The request must meet standards as outlined in the granting guidelines.</a:t>
            </a:r>
            <a:r>
              <a:rPr lang="en-US" sz="1800" b="1" dirty="0">
                <a:solidFill>
                  <a:schemeClr val="tx1">
                    <a:lumMod val="75000"/>
                    <a:lumOff val="25000"/>
                  </a:schemeClr>
                </a:solidFill>
              </a:rPr>
              <a:t> </a:t>
            </a:r>
          </a:p>
          <a:p>
            <a:pPr marL="0" indent="0">
              <a:buClr>
                <a:srgbClr val="36B86E"/>
              </a:buClr>
              <a:buNone/>
            </a:pPr>
            <a:endParaRPr lang="en-US" sz="1800" dirty="0">
              <a:solidFill>
                <a:srgbClr val="696969"/>
              </a:solidFill>
            </a:endParaRPr>
          </a:p>
          <a:p>
            <a:pPr>
              <a:buClr>
                <a:srgbClr val="36B86E"/>
              </a:buClr>
              <a:buFont typeface="Wingdings" panose="05000000000000000000" pitchFamily="2" charset="2"/>
              <a:buChar char="v"/>
            </a:pPr>
            <a:r>
              <a:rPr lang="en-US" sz="1800" dirty="0">
                <a:solidFill>
                  <a:schemeClr val="tx1">
                    <a:lumMod val="75000"/>
                    <a:lumOff val="25000"/>
                  </a:schemeClr>
                </a:solidFill>
              </a:rPr>
              <a:t>The site visit is an opportunity to secure your organization's chance to receive funding. Prepare for this visit with that thought in mind, and “sell” your grant proposal and organization to your panel! </a:t>
            </a:r>
          </a:p>
          <a:p>
            <a:pPr>
              <a:buClr>
                <a:srgbClr val="36B86E"/>
              </a:buClr>
              <a:buFont typeface="Wingdings" panose="05000000000000000000" pitchFamily="2" charset="2"/>
              <a:buChar char="v"/>
            </a:pPr>
            <a:endParaRPr lang="en-US" sz="1800" dirty="0">
              <a:solidFill>
                <a:schemeClr val="tx1">
                  <a:lumMod val="75000"/>
                  <a:lumOff val="25000"/>
                </a:schemeClr>
              </a:solidFill>
            </a:endParaRPr>
          </a:p>
          <a:p>
            <a:pPr>
              <a:buClr>
                <a:srgbClr val="36B86E"/>
              </a:buClr>
              <a:buFont typeface="Wingdings" panose="05000000000000000000" pitchFamily="2" charset="2"/>
              <a:buChar char="v"/>
            </a:pPr>
            <a:r>
              <a:rPr lang="en-US" sz="1800" b="1" dirty="0">
                <a:solidFill>
                  <a:srgbClr val="045FAA"/>
                </a:solidFill>
              </a:rPr>
              <a:t>NEW 2025: </a:t>
            </a:r>
            <a:r>
              <a:rPr lang="en-US" sz="1800" b="1" dirty="0">
                <a:solidFill>
                  <a:schemeClr val="tx1">
                    <a:lumMod val="75000"/>
                    <a:lumOff val="25000"/>
                  </a:schemeClr>
                </a:solidFill>
              </a:rPr>
              <a:t> Staff may not recommend your grant for a site visit, even if this basic criteria was met, if staff feels you did not adequately make your case for funding consideration. </a:t>
            </a:r>
            <a:endParaRPr lang="en-US" sz="1800" dirty="0">
              <a:solidFill>
                <a:schemeClr val="tx1">
                  <a:lumMod val="75000"/>
                  <a:lumOff val="25000"/>
                </a:schemeClr>
              </a:solidFill>
            </a:endParaRPr>
          </a:p>
          <a:p>
            <a:pPr>
              <a:buClr>
                <a:srgbClr val="36B86E"/>
              </a:buClr>
              <a:buFont typeface="Wingdings" panose="05000000000000000000" pitchFamily="2" charset="2"/>
              <a:buChar char="v"/>
            </a:pPr>
            <a:endParaRPr lang="en-US" sz="1800" b="1" dirty="0">
              <a:solidFill>
                <a:schemeClr val="tx1">
                  <a:lumMod val="75000"/>
                  <a:lumOff val="25000"/>
                </a:schemeClr>
              </a:solidFill>
            </a:endParaRPr>
          </a:p>
          <a:p>
            <a:pPr>
              <a:buClr>
                <a:srgbClr val="36B86E"/>
              </a:buClr>
              <a:buFont typeface="Wingdings" panose="05000000000000000000" pitchFamily="2" charset="2"/>
              <a:buChar char="v"/>
            </a:pPr>
            <a:r>
              <a:rPr lang="en-US" sz="1800" b="1" dirty="0">
                <a:solidFill>
                  <a:srgbClr val="045FAA"/>
                </a:solidFill>
              </a:rPr>
              <a:t>BEST PRACTICE:  </a:t>
            </a:r>
            <a:r>
              <a:rPr lang="en-US" sz="1800" dirty="0">
                <a:solidFill>
                  <a:schemeClr val="tx1">
                    <a:lumMod val="75000"/>
                    <a:lumOff val="25000"/>
                  </a:schemeClr>
                </a:solidFill>
              </a:rPr>
              <a:t>Make sure the person who wrote the grant preps those who will be present at the site visit.  </a:t>
            </a:r>
            <a:r>
              <a:rPr lang="en-US" sz="1800" u="sng" dirty="0">
                <a:solidFill>
                  <a:schemeClr val="tx1">
                    <a:lumMod val="75000"/>
                    <a:lumOff val="25000"/>
                  </a:schemeClr>
                </a:solidFill>
              </a:rPr>
              <a:t>A best practice would be for that person to also attend.  </a:t>
            </a:r>
          </a:p>
          <a:p>
            <a:pPr>
              <a:buClr>
                <a:srgbClr val="36B86E"/>
              </a:buClr>
              <a:buFont typeface="Wingdings" panose="05000000000000000000" pitchFamily="2" charset="2"/>
              <a:buChar char="v"/>
            </a:pPr>
            <a:endParaRPr lang="en-US" sz="1800" u="sng" dirty="0">
              <a:solidFill>
                <a:schemeClr val="tx1">
                  <a:lumMod val="75000"/>
                  <a:lumOff val="25000"/>
                </a:schemeClr>
              </a:solidFill>
            </a:endParaRPr>
          </a:p>
          <a:p>
            <a:pPr>
              <a:buClr>
                <a:srgbClr val="36B86E"/>
              </a:buClr>
              <a:buFont typeface="Wingdings" panose="05000000000000000000" pitchFamily="2" charset="2"/>
              <a:buChar char="v"/>
            </a:pPr>
            <a:endParaRPr lang="en-US" sz="1800" u="sng" dirty="0">
              <a:solidFill>
                <a:srgbClr val="696969"/>
              </a:solidFill>
            </a:endParaRPr>
          </a:p>
          <a:p>
            <a:pPr>
              <a:buClr>
                <a:srgbClr val="36B86E"/>
              </a:buClr>
              <a:buFont typeface="Wingdings" panose="05000000000000000000" pitchFamily="2" charset="2"/>
              <a:buChar char="v"/>
            </a:pPr>
            <a:endParaRPr lang="en-US" sz="1800" u="sng" dirty="0">
              <a:solidFill>
                <a:srgbClr val="696969"/>
              </a:solidFill>
            </a:endParaRPr>
          </a:p>
          <a:p>
            <a:pPr>
              <a:buClr>
                <a:srgbClr val="396F3A"/>
              </a:buClr>
              <a:buFont typeface="Wingdings" panose="05000000000000000000" pitchFamily="2" charset="2"/>
              <a:buChar char="v"/>
              <a:defRPr/>
            </a:pPr>
            <a:endParaRPr lang="en-US" sz="1100" dirty="0">
              <a:solidFill>
                <a:srgbClr val="FF0000"/>
              </a:solidFill>
              <a:latin typeface="Calibri"/>
            </a:endParaRPr>
          </a:p>
        </p:txBody>
      </p:sp>
    </p:spTree>
    <p:extLst>
      <p:ext uri="{BB962C8B-B14F-4D97-AF65-F5344CB8AC3E}">
        <p14:creationId xmlns:p14="http://schemas.microsoft.com/office/powerpoint/2010/main" val="3567252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1">
            <a:extLst>
              <a:ext uri="{FF2B5EF4-FFF2-40B4-BE49-F238E27FC236}">
                <a16:creationId xmlns:a16="http://schemas.microsoft.com/office/drawing/2014/main" id="{9DD2E66B-3C27-8A4A-7E18-A55DC2C805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25" t="46068" r="66250" b="-1"/>
          <a:stretch/>
        </p:blipFill>
        <p:spPr bwMode="auto">
          <a:xfrm>
            <a:off x="-440390" y="3952129"/>
            <a:ext cx="4495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1">
            <a:extLst>
              <a:ext uri="{FF2B5EF4-FFF2-40B4-BE49-F238E27FC236}">
                <a16:creationId xmlns:a16="http://schemas.microsoft.com/office/drawing/2014/main" id="{C510A187-2D25-AFB5-DFB9-733C1EE799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481" t="-821" b="51685"/>
          <a:stretch/>
        </p:blipFill>
        <p:spPr bwMode="auto">
          <a:xfrm>
            <a:off x="5791200" y="-47116"/>
            <a:ext cx="3441799" cy="264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AD0F89B4-7A92-9BB0-72CF-2FA60DD7A7A2}"/>
              </a:ext>
            </a:extLst>
          </p:cNvPr>
          <p:cNvSpPr txBox="1"/>
          <p:nvPr/>
        </p:nvSpPr>
        <p:spPr>
          <a:xfrm>
            <a:off x="495300" y="865205"/>
            <a:ext cx="8153400" cy="4893647"/>
          </a:xfrm>
          <a:prstGeom prst="rect">
            <a:avLst/>
          </a:prstGeom>
          <a:noFill/>
        </p:spPr>
        <p:txBody>
          <a:bodyPr wrap="square" rtlCol="0">
            <a:spAutoFit/>
          </a:bodyPr>
          <a:lstStyle/>
          <a:p>
            <a:pPr algn="ctr"/>
            <a:r>
              <a:rPr lang="en-US" sz="2400" b="1" dirty="0">
                <a:solidFill>
                  <a:srgbClr val="045FAA"/>
                </a:solidFill>
              </a:rPr>
              <a:t>Why Are You Doing Youth Panels?  </a:t>
            </a:r>
          </a:p>
          <a:p>
            <a:endParaRPr lang="en-US" dirty="0"/>
          </a:p>
          <a:p>
            <a:r>
              <a:rPr lang="en-US" b="1" dirty="0"/>
              <a:t>Why we feel it’s important </a:t>
            </a:r>
          </a:p>
          <a:p>
            <a:r>
              <a:rPr lang="en-US" dirty="0">
                <a:solidFill>
                  <a:schemeClr val="tx1">
                    <a:lumMod val="75000"/>
                    <a:lumOff val="25000"/>
                  </a:schemeClr>
                </a:solidFill>
              </a:rPr>
              <a:t>We are growing future volunteers, philanthropists, fellow citizens who know and care about our community.</a:t>
            </a:r>
          </a:p>
          <a:p>
            <a:endParaRPr lang="en-US" dirty="0"/>
          </a:p>
          <a:p>
            <a:r>
              <a:rPr lang="en-US" b="1" dirty="0"/>
              <a:t>Accountability</a:t>
            </a:r>
          </a:p>
          <a:p>
            <a:r>
              <a:rPr lang="en-US" dirty="0"/>
              <a:t>The adult chair walks with the youth throughout the entire process and makes sure they understand the importance of their role. </a:t>
            </a:r>
          </a:p>
          <a:p>
            <a:endParaRPr lang="en-US" dirty="0"/>
          </a:p>
          <a:p>
            <a:r>
              <a:rPr lang="en-US" b="1" dirty="0"/>
              <a:t>Knowledge</a:t>
            </a:r>
          </a:p>
          <a:p>
            <a:r>
              <a:rPr lang="en-US" dirty="0">
                <a:solidFill>
                  <a:schemeClr val="tx1">
                    <a:lumMod val="75000"/>
                    <a:lumOff val="25000"/>
                  </a:schemeClr>
                </a:solidFill>
              </a:rPr>
              <a:t>The youth volunteers go through a specialized training with their Panel Chair.  They, like adult panels, read your applications, attend site visits and take part in a group discussion on why they recommend specific organizations for funding.  </a:t>
            </a:r>
          </a:p>
          <a:p>
            <a:endParaRPr lang="en-US" dirty="0"/>
          </a:p>
          <a:p>
            <a:r>
              <a:rPr lang="en-US" b="1" dirty="0">
                <a:solidFill>
                  <a:srgbClr val="045FAA"/>
                </a:solidFill>
              </a:rPr>
              <a:t>BEST PRACTICE: </a:t>
            </a:r>
            <a:r>
              <a:rPr lang="en-US" dirty="0">
                <a:solidFill>
                  <a:schemeClr val="tx1">
                    <a:lumMod val="75000"/>
                    <a:lumOff val="25000"/>
                  </a:schemeClr>
                </a:solidFill>
              </a:rPr>
              <a:t>Treat your youth panel with the same respect you would show to any other panel.  </a:t>
            </a:r>
          </a:p>
        </p:txBody>
      </p:sp>
    </p:spTree>
    <p:extLst>
      <p:ext uri="{BB962C8B-B14F-4D97-AF65-F5344CB8AC3E}">
        <p14:creationId xmlns:p14="http://schemas.microsoft.com/office/powerpoint/2010/main" val="2919915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1">
            <a:extLst>
              <a:ext uri="{FF2B5EF4-FFF2-40B4-BE49-F238E27FC236}">
                <a16:creationId xmlns:a16="http://schemas.microsoft.com/office/drawing/2014/main" id="{9DD2E66B-3C27-8A4A-7E18-A55DC2C805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25" t="46068" r="66250" b="-1"/>
          <a:stretch/>
        </p:blipFill>
        <p:spPr bwMode="auto">
          <a:xfrm>
            <a:off x="-440390" y="3952129"/>
            <a:ext cx="4495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1">
            <a:extLst>
              <a:ext uri="{FF2B5EF4-FFF2-40B4-BE49-F238E27FC236}">
                <a16:creationId xmlns:a16="http://schemas.microsoft.com/office/drawing/2014/main" id="{C510A187-2D25-AFB5-DFB9-733C1EE799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481" t="-821" b="51685"/>
          <a:stretch/>
        </p:blipFill>
        <p:spPr bwMode="auto">
          <a:xfrm>
            <a:off x="5791200" y="-47116"/>
            <a:ext cx="3441799" cy="264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1">
            <a:extLst>
              <a:ext uri="{FF2B5EF4-FFF2-40B4-BE49-F238E27FC236}">
                <a16:creationId xmlns:a16="http://schemas.microsoft.com/office/drawing/2014/main" id="{FC8C7148-6008-6485-D0D5-E65717BCE7B8}"/>
              </a:ext>
            </a:extLst>
          </p:cNvPr>
          <p:cNvSpPr txBox="1">
            <a:spLocks/>
          </p:cNvSpPr>
          <p:nvPr/>
        </p:nvSpPr>
        <p:spPr>
          <a:xfrm>
            <a:off x="435241" y="1894729"/>
            <a:ext cx="8273513" cy="38862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6B86E"/>
              </a:buClr>
              <a:buFont typeface="Wingdings" panose="05000000000000000000" pitchFamily="2" charset="2"/>
              <a:buChar char="v"/>
            </a:pPr>
            <a:r>
              <a:rPr lang="en-US" sz="1800" dirty="0">
                <a:solidFill>
                  <a:schemeClr val="tx1">
                    <a:lumMod val="75000"/>
                    <a:lumOff val="25000"/>
                  </a:schemeClr>
                </a:solidFill>
                <a:latin typeface="Calibri" panose="020F0502020204030204" pitchFamily="34" charset="0"/>
              </a:rPr>
              <a:t>If your grant application is for a summer-only program that is completed by the time the new school year begins, or is for a single item purchase, </a:t>
            </a:r>
            <a:r>
              <a:rPr lang="en-US" sz="1800" b="1" dirty="0">
                <a:solidFill>
                  <a:schemeClr val="tx1">
                    <a:lumMod val="75000"/>
                    <a:lumOff val="25000"/>
                  </a:schemeClr>
                </a:solidFill>
                <a:latin typeface="Calibri" panose="020F0502020204030204" pitchFamily="34" charset="0"/>
              </a:rPr>
              <a:t>AND</a:t>
            </a:r>
            <a:r>
              <a:rPr lang="en-US" sz="1800" dirty="0">
                <a:solidFill>
                  <a:schemeClr val="tx1">
                    <a:lumMod val="75000"/>
                    <a:lumOff val="25000"/>
                  </a:schemeClr>
                </a:solidFill>
                <a:latin typeface="Calibri" panose="020F0502020204030204" pitchFamily="34" charset="0"/>
              </a:rPr>
              <a:t> </a:t>
            </a:r>
            <a:r>
              <a:rPr lang="en-US" sz="1800" u="sng" dirty="0">
                <a:solidFill>
                  <a:schemeClr val="tx1">
                    <a:lumMod val="75000"/>
                    <a:lumOff val="25000"/>
                  </a:schemeClr>
                </a:solidFill>
                <a:latin typeface="Calibri" panose="020F0502020204030204" pitchFamily="34" charset="0"/>
              </a:rPr>
              <a:t>you have met all your outcomes</a:t>
            </a:r>
            <a:r>
              <a:rPr lang="en-US" sz="1800" dirty="0">
                <a:solidFill>
                  <a:schemeClr val="tx1">
                    <a:lumMod val="75000"/>
                    <a:lumOff val="25000"/>
                  </a:schemeClr>
                </a:solidFill>
                <a:latin typeface="Calibri" panose="020F0502020204030204" pitchFamily="34" charset="0"/>
              </a:rPr>
              <a:t>, you will not be required to complete a mid-year report, you will only do a final report</a:t>
            </a:r>
          </a:p>
          <a:p>
            <a:pPr>
              <a:buClr>
                <a:srgbClr val="36B86E"/>
              </a:buClr>
              <a:buFont typeface="Wingdings" panose="05000000000000000000" pitchFamily="2" charset="2"/>
              <a:buChar char="v"/>
            </a:pPr>
            <a:endParaRPr lang="en-US" sz="1800" dirty="0">
              <a:solidFill>
                <a:schemeClr val="tx1">
                  <a:lumMod val="75000"/>
                  <a:lumOff val="25000"/>
                </a:schemeClr>
              </a:solidFill>
              <a:latin typeface="Calibri" panose="020F0502020204030204" pitchFamily="34" charset="0"/>
            </a:endParaRPr>
          </a:p>
          <a:p>
            <a:pPr>
              <a:buClr>
                <a:srgbClr val="36B86E"/>
              </a:buClr>
              <a:buFont typeface="Wingdings" panose="05000000000000000000" pitchFamily="2" charset="2"/>
              <a:buChar char="v"/>
            </a:pPr>
            <a:r>
              <a:rPr lang="en-US" sz="1800" dirty="0">
                <a:solidFill>
                  <a:schemeClr val="tx1">
                    <a:lumMod val="75000"/>
                    <a:lumOff val="25000"/>
                  </a:schemeClr>
                </a:solidFill>
                <a:latin typeface="Calibri" panose="020F0502020204030204" pitchFamily="34" charset="0"/>
              </a:rPr>
              <a:t>Stories Matter – when doing your reports we want to know lives were impacted. Tell us your stories and share quality photos </a:t>
            </a:r>
          </a:p>
          <a:p>
            <a:pPr>
              <a:buClr>
                <a:srgbClr val="36B86E"/>
              </a:buClr>
              <a:buFont typeface="Wingdings" panose="05000000000000000000" pitchFamily="2" charset="2"/>
              <a:buChar char="v"/>
            </a:pPr>
            <a:endParaRPr lang="en-US" sz="1800" dirty="0">
              <a:solidFill>
                <a:schemeClr val="tx1">
                  <a:lumMod val="75000"/>
                  <a:lumOff val="25000"/>
                </a:schemeClr>
              </a:solidFill>
              <a:latin typeface="Calibri" panose="020F0502020204030204" pitchFamily="34" charset="0"/>
            </a:endParaRPr>
          </a:p>
          <a:p>
            <a:pPr>
              <a:buClr>
                <a:srgbClr val="36B86E"/>
              </a:buClr>
              <a:buFont typeface="Wingdings" panose="05000000000000000000" pitchFamily="2" charset="2"/>
              <a:buChar char="v"/>
            </a:pPr>
            <a:r>
              <a:rPr lang="en-US" sz="1800" dirty="0">
                <a:solidFill>
                  <a:schemeClr val="tx1">
                    <a:lumMod val="75000"/>
                    <a:lumOff val="25000"/>
                  </a:schemeClr>
                </a:solidFill>
                <a:latin typeface="Calibri" panose="020F0502020204030204" pitchFamily="34" charset="0"/>
              </a:rPr>
              <a:t>All agreements and reports will be done through the Grants Portal. Please observe posted deadlines.  You will receive a reminder 14 days before any follow-up report is due </a:t>
            </a:r>
          </a:p>
          <a:p>
            <a:pPr>
              <a:buClr>
                <a:srgbClr val="36B86E"/>
              </a:buClr>
              <a:buFont typeface="Wingdings" panose="05000000000000000000" pitchFamily="2" charset="2"/>
              <a:buChar char="v"/>
            </a:pPr>
            <a:endParaRPr lang="en-US" sz="1800" dirty="0">
              <a:solidFill>
                <a:schemeClr val="tx1">
                  <a:lumMod val="75000"/>
                  <a:lumOff val="25000"/>
                </a:schemeClr>
              </a:solidFill>
              <a:latin typeface="Calibri" panose="020F0502020204030204" pitchFamily="34" charset="0"/>
            </a:endParaRPr>
          </a:p>
          <a:p>
            <a:pPr>
              <a:buClr>
                <a:srgbClr val="36B86E"/>
              </a:buClr>
              <a:buFont typeface="Wingdings" panose="05000000000000000000" pitchFamily="2" charset="2"/>
              <a:buChar char="v"/>
            </a:pPr>
            <a:r>
              <a:rPr lang="en-US" sz="1800" dirty="0">
                <a:solidFill>
                  <a:schemeClr val="tx1">
                    <a:lumMod val="75000"/>
                    <a:lumOff val="25000"/>
                  </a:schemeClr>
                </a:solidFill>
                <a:latin typeface="Calibri" panose="020F0502020204030204" pitchFamily="34" charset="0"/>
              </a:rPr>
              <a:t>Submit a mid-year report by July 15, 2025</a:t>
            </a:r>
          </a:p>
          <a:p>
            <a:pPr>
              <a:buClr>
                <a:srgbClr val="36B86E"/>
              </a:buClr>
              <a:buFont typeface="Wingdings" panose="05000000000000000000" pitchFamily="2" charset="2"/>
              <a:buChar char="v"/>
            </a:pPr>
            <a:endParaRPr lang="en-US" sz="1800" dirty="0">
              <a:solidFill>
                <a:schemeClr val="tx1">
                  <a:lumMod val="75000"/>
                  <a:lumOff val="25000"/>
                </a:schemeClr>
              </a:solidFill>
              <a:latin typeface="Calibri" panose="020F0502020204030204" pitchFamily="34" charset="0"/>
            </a:endParaRPr>
          </a:p>
          <a:p>
            <a:pPr>
              <a:buClr>
                <a:srgbClr val="36B86E"/>
              </a:buClr>
              <a:buFont typeface="Wingdings" panose="05000000000000000000" pitchFamily="2" charset="2"/>
              <a:buChar char="v"/>
            </a:pPr>
            <a:r>
              <a:rPr lang="en-US" sz="1800" dirty="0">
                <a:solidFill>
                  <a:schemeClr val="tx1">
                    <a:lumMod val="75000"/>
                    <a:lumOff val="25000"/>
                  </a:schemeClr>
                </a:solidFill>
                <a:latin typeface="Calibri" panose="020F0502020204030204" pitchFamily="34" charset="0"/>
              </a:rPr>
              <a:t>Submit a final year-end report by January 9, 2026</a:t>
            </a:r>
          </a:p>
          <a:p>
            <a:pPr>
              <a:buClr>
                <a:srgbClr val="36B86E"/>
              </a:buClr>
              <a:buFont typeface="Wingdings" panose="05000000000000000000" pitchFamily="2" charset="2"/>
              <a:buChar char="v"/>
            </a:pPr>
            <a:endParaRPr lang="en-US" sz="1800" dirty="0">
              <a:solidFill>
                <a:schemeClr val="tx1">
                  <a:lumMod val="75000"/>
                  <a:lumOff val="25000"/>
                </a:schemeClr>
              </a:solidFill>
              <a:latin typeface="Calibri" panose="020F0502020204030204" pitchFamily="34" charset="0"/>
            </a:endParaRPr>
          </a:p>
          <a:p>
            <a:pPr>
              <a:buClr>
                <a:srgbClr val="36B86E"/>
              </a:buClr>
              <a:buFont typeface="Wingdings" panose="05000000000000000000" pitchFamily="2" charset="2"/>
              <a:buChar char="v"/>
            </a:pPr>
            <a:endParaRPr lang="en-US" sz="1800" dirty="0">
              <a:solidFill>
                <a:srgbClr val="696969"/>
              </a:solidFill>
              <a:latin typeface="Calibri" panose="020F0502020204030204" pitchFamily="34" charset="0"/>
            </a:endParaRPr>
          </a:p>
          <a:p>
            <a:pPr marL="0" indent="0">
              <a:buClr>
                <a:srgbClr val="396F3A"/>
              </a:buClr>
              <a:buFont typeface="Arial" panose="020B0604020202020204" pitchFamily="34" charset="0"/>
              <a:buNone/>
            </a:pPr>
            <a:endParaRPr lang="en-US" sz="1800" dirty="0">
              <a:solidFill>
                <a:srgbClr val="696969"/>
              </a:solidFill>
              <a:latin typeface="Calibri" panose="020F0502020204030204" pitchFamily="34" charset="0"/>
            </a:endParaRPr>
          </a:p>
        </p:txBody>
      </p:sp>
      <p:sp>
        <p:nvSpPr>
          <p:cNvPr id="5" name="Title 2">
            <a:extLst>
              <a:ext uri="{FF2B5EF4-FFF2-40B4-BE49-F238E27FC236}">
                <a16:creationId xmlns:a16="http://schemas.microsoft.com/office/drawing/2014/main" id="{E74F20E1-0CFA-6021-AF6A-21C87BC16596}"/>
              </a:ext>
            </a:extLst>
          </p:cNvPr>
          <p:cNvSpPr txBox="1">
            <a:spLocks/>
          </p:cNvSpPr>
          <p:nvPr/>
        </p:nvSpPr>
        <p:spPr>
          <a:xfrm>
            <a:off x="226789" y="408829"/>
            <a:ext cx="8690415"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045FAA"/>
                </a:solidFill>
                <a:latin typeface="Calibri" panose="020F0502020204030204" pitchFamily="34" charset="0"/>
              </a:rPr>
              <a:t>If Funded, are there Reporting Requirements?</a:t>
            </a:r>
          </a:p>
        </p:txBody>
      </p:sp>
    </p:spTree>
    <p:extLst>
      <p:ext uri="{BB962C8B-B14F-4D97-AF65-F5344CB8AC3E}">
        <p14:creationId xmlns:p14="http://schemas.microsoft.com/office/powerpoint/2010/main" val="263148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1">
            <a:extLst>
              <a:ext uri="{FF2B5EF4-FFF2-40B4-BE49-F238E27FC236}">
                <a16:creationId xmlns:a16="http://schemas.microsoft.com/office/drawing/2014/main" id="{9DD2E66B-3C27-8A4A-7E18-A55DC2C805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25" t="46068" r="66250" b="-1"/>
          <a:stretch/>
        </p:blipFill>
        <p:spPr bwMode="auto">
          <a:xfrm>
            <a:off x="-440390" y="3952129"/>
            <a:ext cx="4495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1">
            <a:extLst>
              <a:ext uri="{FF2B5EF4-FFF2-40B4-BE49-F238E27FC236}">
                <a16:creationId xmlns:a16="http://schemas.microsoft.com/office/drawing/2014/main" id="{C510A187-2D25-AFB5-DFB9-733C1EE799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481" t="-821" b="51685"/>
          <a:stretch/>
        </p:blipFill>
        <p:spPr bwMode="auto">
          <a:xfrm>
            <a:off x="5791200" y="-47116"/>
            <a:ext cx="3441799" cy="264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a:extLst>
              <a:ext uri="{FF2B5EF4-FFF2-40B4-BE49-F238E27FC236}">
                <a16:creationId xmlns:a16="http://schemas.microsoft.com/office/drawing/2014/main" id="{DE85956D-1A77-7577-C5A1-B1081B2A0A7F}"/>
              </a:ext>
            </a:extLst>
          </p:cNvPr>
          <p:cNvSpPr txBox="1">
            <a:spLocks/>
          </p:cNvSpPr>
          <p:nvPr/>
        </p:nvSpPr>
        <p:spPr>
          <a:xfrm>
            <a:off x="304800" y="1963327"/>
            <a:ext cx="8644694" cy="45866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6B86E"/>
              </a:buClr>
              <a:buFont typeface="Wingdings" panose="05000000000000000000" pitchFamily="2" charset="2"/>
              <a:buChar char="v"/>
            </a:pPr>
            <a:r>
              <a:rPr lang="en-US" sz="1600" dirty="0">
                <a:solidFill>
                  <a:schemeClr val="tx1">
                    <a:lumMod val="75000"/>
                    <a:lumOff val="25000"/>
                  </a:schemeClr>
                </a:solidFill>
              </a:rPr>
              <a:t>All communications about your application will be done through the Grants Portal and will come to the staff person and email address that you entered as the contact for that grant.  </a:t>
            </a:r>
          </a:p>
          <a:p>
            <a:pPr>
              <a:buClr>
                <a:srgbClr val="36B86E"/>
              </a:buClr>
              <a:buFont typeface="Wingdings" panose="05000000000000000000" pitchFamily="2" charset="2"/>
              <a:buChar char="v"/>
            </a:pPr>
            <a:endParaRPr lang="en-US" sz="1000" dirty="0">
              <a:solidFill>
                <a:schemeClr val="tx1">
                  <a:lumMod val="75000"/>
                  <a:lumOff val="25000"/>
                </a:schemeClr>
              </a:solidFill>
            </a:endParaRPr>
          </a:p>
          <a:p>
            <a:pPr>
              <a:buClr>
                <a:srgbClr val="36B86E"/>
              </a:buClr>
              <a:buFont typeface="Wingdings" panose="05000000000000000000" pitchFamily="2" charset="2"/>
              <a:buChar char="v"/>
            </a:pPr>
            <a:r>
              <a:rPr lang="en-US" sz="1600" dirty="0">
                <a:solidFill>
                  <a:schemeClr val="tx1">
                    <a:lumMod val="75000"/>
                    <a:lumOff val="25000"/>
                  </a:schemeClr>
                </a:solidFill>
              </a:rPr>
              <a:t>Add administrator@grantinterface.com to your allowed emails. System-generated notifications, report reminders and other grant-related communications will come from this email address.</a:t>
            </a:r>
          </a:p>
          <a:p>
            <a:pPr>
              <a:buClr>
                <a:srgbClr val="36B86E"/>
              </a:buClr>
              <a:buFont typeface="Wingdings" panose="05000000000000000000" pitchFamily="2" charset="2"/>
              <a:buChar char="v"/>
            </a:pPr>
            <a:endParaRPr lang="en-US" sz="1000" dirty="0">
              <a:solidFill>
                <a:schemeClr val="tx1">
                  <a:lumMod val="75000"/>
                  <a:lumOff val="25000"/>
                </a:schemeClr>
              </a:solidFill>
            </a:endParaRPr>
          </a:p>
          <a:p>
            <a:pPr>
              <a:buClr>
                <a:srgbClr val="36B86E"/>
              </a:buClr>
              <a:buFont typeface="Wingdings" panose="05000000000000000000" pitchFamily="2" charset="2"/>
              <a:buChar char="v"/>
            </a:pPr>
            <a:r>
              <a:rPr lang="en-US" sz="1600" dirty="0">
                <a:solidFill>
                  <a:schemeClr val="tx1">
                    <a:lumMod val="75000"/>
                    <a:lumOff val="25000"/>
                  </a:schemeClr>
                </a:solidFill>
              </a:rPr>
              <a:t>You will be able to complete and upload all needed information directly through your organizational account. </a:t>
            </a:r>
            <a:r>
              <a:rPr lang="en-US" sz="1600" u="sng" dirty="0">
                <a:solidFill>
                  <a:schemeClr val="tx1">
                    <a:lumMod val="75000"/>
                    <a:lumOff val="25000"/>
                  </a:schemeClr>
                </a:solidFill>
              </a:rPr>
              <a:t>Please don’t mail or email these documents directly to us</a:t>
            </a:r>
            <a:r>
              <a:rPr lang="en-US" sz="1600" dirty="0">
                <a:solidFill>
                  <a:schemeClr val="tx1">
                    <a:lumMod val="75000"/>
                    <a:lumOff val="25000"/>
                  </a:schemeClr>
                </a:solidFill>
              </a:rPr>
              <a:t>.  </a:t>
            </a:r>
          </a:p>
          <a:p>
            <a:pPr>
              <a:buClr>
                <a:srgbClr val="36B86E"/>
              </a:buClr>
              <a:buFont typeface="Wingdings" panose="05000000000000000000" pitchFamily="2" charset="2"/>
              <a:buChar char="v"/>
            </a:pPr>
            <a:endParaRPr lang="en-US" sz="1000" dirty="0">
              <a:solidFill>
                <a:schemeClr val="tx1">
                  <a:lumMod val="75000"/>
                  <a:lumOff val="25000"/>
                </a:schemeClr>
              </a:solidFill>
            </a:endParaRPr>
          </a:p>
          <a:p>
            <a:pPr>
              <a:buClr>
                <a:srgbClr val="36B86E"/>
              </a:buClr>
              <a:buFont typeface="Wingdings" panose="05000000000000000000" pitchFamily="2" charset="2"/>
              <a:buChar char="v"/>
            </a:pPr>
            <a:r>
              <a:rPr lang="en-US" sz="1600" dirty="0">
                <a:solidFill>
                  <a:schemeClr val="tx1">
                    <a:lumMod val="75000"/>
                    <a:lumOff val="25000"/>
                  </a:schemeClr>
                </a:solidFill>
              </a:rPr>
              <a:t>Your organizational grant history will remain on your page in the Grants Portal. You will be able to see all applications, your funding history, submitted reports, and agreements.</a:t>
            </a:r>
          </a:p>
          <a:p>
            <a:pPr>
              <a:buClr>
                <a:srgbClr val="36B86E"/>
              </a:buClr>
              <a:buFont typeface="Wingdings" panose="05000000000000000000" pitchFamily="2" charset="2"/>
              <a:buChar char="v"/>
            </a:pPr>
            <a:endParaRPr lang="en-US" sz="1000" dirty="0">
              <a:solidFill>
                <a:schemeClr val="tx1">
                  <a:lumMod val="75000"/>
                  <a:lumOff val="25000"/>
                </a:schemeClr>
              </a:solidFill>
            </a:endParaRPr>
          </a:p>
          <a:p>
            <a:pPr>
              <a:buClr>
                <a:srgbClr val="36B86E"/>
              </a:buClr>
              <a:buFont typeface="Wingdings" panose="05000000000000000000" pitchFamily="2" charset="2"/>
              <a:buChar char="v"/>
            </a:pPr>
            <a:r>
              <a:rPr lang="en-US" sz="1600" dirty="0">
                <a:solidFill>
                  <a:schemeClr val="tx1">
                    <a:lumMod val="75000"/>
                    <a:lumOff val="25000"/>
                  </a:schemeClr>
                </a:solidFill>
              </a:rPr>
              <a:t>Applications for Augusta Bar Foundation, Greater Augusta Arts Council, JB White Fund, Mary Warren Fund, Sand Hills Garden Club, St. Joseph Foundation, and Women in Philanthropy are all hosted on the Community Foundation’s Grants Portal.  </a:t>
            </a:r>
          </a:p>
        </p:txBody>
      </p:sp>
      <p:sp>
        <p:nvSpPr>
          <p:cNvPr id="5" name="Title 1">
            <a:extLst>
              <a:ext uri="{FF2B5EF4-FFF2-40B4-BE49-F238E27FC236}">
                <a16:creationId xmlns:a16="http://schemas.microsoft.com/office/drawing/2014/main" id="{D4244DFC-BFFE-BEDF-53F0-C6105F1FBED1}"/>
              </a:ext>
            </a:extLst>
          </p:cNvPr>
          <p:cNvSpPr txBox="1">
            <a:spLocks/>
          </p:cNvSpPr>
          <p:nvPr/>
        </p:nvSpPr>
        <p:spPr>
          <a:xfrm>
            <a:off x="2400300" y="680360"/>
            <a:ext cx="4343400" cy="112744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045FAA"/>
                </a:solidFill>
              </a:rPr>
              <a:t>CFCSRA Grants Portal</a:t>
            </a:r>
            <a:br>
              <a:rPr lang="en-US" sz="2400" dirty="0"/>
            </a:br>
            <a:r>
              <a:rPr lang="en-US" sz="2400" i="1" dirty="0">
                <a:solidFill>
                  <a:srgbClr val="696969"/>
                </a:solidFill>
              </a:rPr>
              <a:t>What you need to know</a:t>
            </a:r>
          </a:p>
        </p:txBody>
      </p:sp>
    </p:spTree>
    <p:extLst>
      <p:ext uri="{BB962C8B-B14F-4D97-AF65-F5344CB8AC3E}">
        <p14:creationId xmlns:p14="http://schemas.microsoft.com/office/powerpoint/2010/main" val="2198760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1">
            <a:extLst>
              <a:ext uri="{FF2B5EF4-FFF2-40B4-BE49-F238E27FC236}">
                <a16:creationId xmlns:a16="http://schemas.microsoft.com/office/drawing/2014/main" id="{0C612161-8529-7580-5B58-9938F20911A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4481" t="-821" b="51685"/>
          <a:stretch/>
        </p:blipFill>
        <p:spPr bwMode="auto">
          <a:xfrm>
            <a:off x="6666641" y="-105220"/>
            <a:ext cx="2481631" cy="1909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 3">
            <a:extLst>
              <a:ext uri="{FF2B5EF4-FFF2-40B4-BE49-F238E27FC236}">
                <a16:creationId xmlns:a16="http://schemas.microsoft.com/office/drawing/2014/main" id="{36E72E35-8A69-D82B-22FE-788A82C26881}"/>
              </a:ext>
            </a:extLst>
          </p:cNvPr>
          <p:cNvGraphicFramePr/>
          <p:nvPr>
            <p:extLst>
              <p:ext uri="{D42A27DB-BD31-4B8C-83A1-F6EECF244321}">
                <p14:modId xmlns:p14="http://schemas.microsoft.com/office/powerpoint/2010/main" val="2726058438"/>
              </p:ext>
            </p:extLst>
          </p:nvPr>
        </p:nvGraphicFramePr>
        <p:xfrm>
          <a:off x="304799" y="1600200"/>
          <a:ext cx="8686799"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2">
            <a:extLst>
              <a:ext uri="{FF2B5EF4-FFF2-40B4-BE49-F238E27FC236}">
                <a16:creationId xmlns:a16="http://schemas.microsoft.com/office/drawing/2014/main" id="{23766379-2E06-11BB-A81F-484F85FCEE98}"/>
              </a:ext>
            </a:extLst>
          </p:cNvPr>
          <p:cNvSpPr txBox="1">
            <a:spLocks/>
          </p:cNvSpPr>
          <p:nvPr/>
        </p:nvSpPr>
        <p:spPr>
          <a:xfrm>
            <a:off x="533399" y="68580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045FAA"/>
                </a:solidFill>
                <a:latin typeface="Calibri" panose="020F0502020204030204" pitchFamily="34" charset="0"/>
              </a:rPr>
              <a:t>What is the Award Process?</a:t>
            </a:r>
          </a:p>
        </p:txBody>
      </p:sp>
    </p:spTree>
    <p:extLst>
      <p:ext uri="{BB962C8B-B14F-4D97-AF65-F5344CB8AC3E}">
        <p14:creationId xmlns:p14="http://schemas.microsoft.com/office/powerpoint/2010/main" val="1671040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4091302-0FF9-440C-1AA1-C237B76BD402}"/>
              </a:ext>
            </a:extLst>
          </p:cNvPr>
          <p:cNvSpPr txBox="1"/>
          <p:nvPr/>
        </p:nvSpPr>
        <p:spPr>
          <a:xfrm>
            <a:off x="423795" y="1320226"/>
            <a:ext cx="5943600" cy="584775"/>
          </a:xfrm>
          <a:prstGeom prst="rect">
            <a:avLst/>
          </a:prstGeom>
          <a:noFill/>
        </p:spPr>
        <p:txBody>
          <a:bodyPr wrap="square" rtlCol="0">
            <a:spAutoFit/>
          </a:bodyPr>
          <a:lstStyle/>
          <a:p>
            <a:r>
              <a:rPr lang="en-US" sz="3200" b="1" dirty="0">
                <a:solidFill>
                  <a:srgbClr val="045FAA"/>
                </a:solidFill>
              </a:rPr>
              <a:t>The Community Foundation Team </a:t>
            </a:r>
          </a:p>
        </p:txBody>
      </p:sp>
      <p:pic>
        <p:nvPicPr>
          <p:cNvPr id="10" name="Picture 9" descr="A group of people posing for a photo&#10;&#10;Description automatically generated">
            <a:extLst>
              <a:ext uri="{FF2B5EF4-FFF2-40B4-BE49-F238E27FC236}">
                <a16:creationId xmlns:a16="http://schemas.microsoft.com/office/drawing/2014/main" id="{394DBA61-B8CA-EDC8-3FD6-E578EB87C9E1}"/>
              </a:ext>
            </a:extLst>
          </p:cNvPr>
          <p:cNvPicPr>
            <a:picLocks noChangeAspect="1"/>
          </p:cNvPicPr>
          <p:nvPr/>
        </p:nvPicPr>
        <p:blipFill rotWithShape="1">
          <a:blip r:embed="rId3">
            <a:extLst>
              <a:ext uri="{28A0092B-C50C-407E-A947-70E740481C1C}">
                <a14:useLocalDpi xmlns:a14="http://schemas.microsoft.com/office/drawing/2010/main" val="0"/>
              </a:ext>
            </a:extLst>
          </a:blip>
          <a:srcRect l="2452" t="36666" b="3704"/>
          <a:stretch/>
        </p:blipFill>
        <p:spPr>
          <a:xfrm>
            <a:off x="0" y="1905001"/>
            <a:ext cx="9094180" cy="4953000"/>
          </a:xfrm>
          <a:prstGeom prst="rect">
            <a:avLst/>
          </a:prstGeom>
        </p:spPr>
      </p:pic>
      <p:pic>
        <p:nvPicPr>
          <p:cNvPr id="7" name="Picture 4">
            <a:extLst>
              <a:ext uri="{FF2B5EF4-FFF2-40B4-BE49-F238E27FC236}">
                <a16:creationId xmlns:a16="http://schemas.microsoft.com/office/drawing/2014/main" id="{F652EEC3-2A0D-9D72-702B-B8BF82E7A1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990600"/>
            <a:ext cx="3104362" cy="3130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7682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8DB4A183-D8FF-FBC0-67FE-D0E6846787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667" t="38507"/>
          <a:stretch/>
        </p:blipFill>
        <p:spPr bwMode="auto">
          <a:xfrm>
            <a:off x="5181601" y="2866575"/>
            <a:ext cx="3962399" cy="316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033816A1-6986-6A09-1FAC-55B319F18919}"/>
              </a:ext>
            </a:extLst>
          </p:cNvPr>
          <p:cNvSpPr/>
          <p:nvPr/>
        </p:nvSpPr>
        <p:spPr>
          <a:xfrm>
            <a:off x="-76200" y="6015232"/>
            <a:ext cx="9483329" cy="246459"/>
          </a:xfrm>
          <a:prstGeom prst="rect">
            <a:avLst/>
          </a:prstGeom>
          <a:solidFill>
            <a:srgbClr val="36B8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2" name="Content Placeholder 2">
            <a:extLst>
              <a:ext uri="{FF2B5EF4-FFF2-40B4-BE49-F238E27FC236}">
                <a16:creationId xmlns:a16="http://schemas.microsoft.com/office/drawing/2014/main" id="{411C1E5F-CBFF-9A5C-66AB-3BA68F693F40}"/>
              </a:ext>
            </a:extLst>
          </p:cNvPr>
          <p:cNvSpPr txBox="1">
            <a:spLocks/>
          </p:cNvSpPr>
          <p:nvPr/>
        </p:nvSpPr>
        <p:spPr>
          <a:xfrm>
            <a:off x="538389" y="1381275"/>
            <a:ext cx="8229600" cy="3733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6B86E"/>
              </a:buClr>
              <a:buFont typeface="Wingdings" panose="05000000000000000000" pitchFamily="2" charset="2"/>
              <a:buChar char="v"/>
            </a:pPr>
            <a:r>
              <a:rPr lang="en-US" sz="2000" dirty="0">
                <a:solidFill>
                  <a:schemeClr val="tx1">
                    <a:lumMod val="75000"/>
                    <a:lumOff val="25000"/>
                  </a:schemeClr>
                </a:solidFill>
              </a:rPr>
              <a:t>Application opens on July 1, 2024, and will be accepted through </a:t>
            </a:r>
            <a:r>
              <a:rPr lang="en-US" sz="2000" b="1" u="sng" dirty="0">
                <a:solidFill>
                  <a:schemeClr val="tx1">
                    <a:lumMod val="75000"/>
                    <a:lumOff val="25000"/>
                  </a:schemeClr>
                </a:solidFill>
              </a:rPr>
              <a:t>August 9, 2024</a:t>
            </a:r>
          </a:p>
          <a:p>
            <a:pPr>
              <a:buClr>
                <a:srgbClr val="36B86E"/>
              </a:buClr>
              <a:buFont typeface="Wingdings" panose="05000000000000000000" pitchFamily="2" charset="2"/>
              <a:buChar char="v"/>
            </a:pPr>
            <a:endParaRPr lang="en-US" sz="2000" b="1" u="sng" dirty="0">
              <a:solidFill>
                <a:srgbClr val="696969"/>
              </a:solidFill>
            </a:endParaRPr>
          </a:p>
          <a:p>
            <a:pPr>
              <a:buClr>
                <a:srgbClr val="36B86E"/>
              </a:buClr>
              <a:buFont typeface="Wingdings" panose="05000000000000000000" pitchFamily="2" charset="2"/>
              <a:buChar char="v"/>
            </a:pPr>
            <a:r>
              <a:rPr lang="en-US" sz="2000" b="1" dirty="0">
                <a:solidFill>
                  <a:srgbClr val="045FAA"/>
                </a:solidFill>
              </a:rPr>
              <a:t>BEST PRACTICE:  </a:t>
            </a:r>
            <a:r>
              <a:rPr lang="en-US" sz="2000" dirty="0">
                <a:solidFill>
                  <a:schemeClr val="tx1">
                    <a:lumMod val="75000"/>
                    <a:lumOff val="25000"/>
                  </a:schemeClr>
                </a:solidFill>
              </a:rPr>
              <a:t>The Early Deadline for review with feedback is </a:t>
            </a:r>
            <a:r>
              <a:rPr lang="en-US" sz="2000" b="1" u="sng" dirty="0">
                <a:solidFill>
                  <a:schemeClr val="tx1">
                    <a:lumMod val="75000"/>
                    <a:lumOff val="25000"/>
                  </a:schemeClr>
                </a:solidFill>
              </a:rPr>
              <a:t>July 15 at 12:00 pm</a:t>
            </a:r>
          </a:p>
          <a:p>
            <a:pPr>
              <a:buClr>
                <a:srgbClr val="36B86E"/>
              </a:buClr>
              <a:buFont typeface="Wingdings" panose="05000000000000000000" pitchFamily="2" charset="2"/>
              <a:buChar char="v"/>
            </a:pPr>
            <a:endParaRPr lang="en-US" sz="2000" b="1" u="sng" dirty="0">
              <a:solidFill>
                <a:schemeClr val="tx1">
                  <a:lumMod val="75000"/>
                  <a:lumOff val="25000"/>
                </a:schemeClr>
              </a:solidFill>
            </a:endParaRPr>
          </a:p>
          <a:p>
            <a:pPr>
              <a:buClr>
                <a:srgbClr val="36B86E"/>
              </a:buClr>
              <a:buFont typeface="Wingdings" panose="05000000000000000000" pitchFamily="2" charset="2"/>
              <a:buChar char="v"/>
            </a:pPr>
            <a:r>
              <a:rPr lang="en-US" sz="2000" b="1" dirty="0">
                <a:solidFill>
                  <a:srgbClr val="045FAA"/>
                </a:solidFill>
              </a:rPr>
              <a:t>NEW 2025:  </a:t>
            </a:r>
            <a:r>
              <a:rPr lang="en-US" sz="2000" dirty="0">
                <a:solidFill>
                  <a:schemeClr val="tx1">
                    <a:lumMod val="75000"/>
                    <a:lumOff val="25000"/>
                  </a:schemeClr>
                </a:solidFill>
              </a:rPr>
              <a:t>Final Deadline for new nonprofits or those who have no relationship with the Foundation is July 15 at 12:00 pm</a:t>
            </a:r>
          </a:p>
          <a:p>
            <a:pPr>
              <a:buClr>
                <a:srgbClr val="36B86E"/>
              </a:buClr>
              <a:buFont typeface="Wingdings" panose="05000000000000000000" pitchFamily="2" charset="2"/>
              <a:buChar char="v"/>
            </a:pPr>
            <a:endParaRPr lang="en-US" sz="2000" b="1" u="sng" dirty="0">
              <a:solidFill>
                <a:schemeClr val="tx1">
                  <a:lumMod val="75000"/>
                  <a:lumOff val="25000"/>
                </a:schemeClr>
              </a:solidFill>
            </a:endParaRPr>
          </a:p>
          <a:p>
            <a:pPr>
              <a:buClr>
                <a:srgbClr val="36B86E"/>
              </a:buClr>
              <a:buFont typeface="Wingdings" panose="05000000000000000000" pitchFamily="2" charset="2"/>
              <a:buChar char="v"/>
            </a:pPr>
            <a:r>
              <a:rPr lang="en-US" sz="2000" dirty="0">
                <a:solidFill>
                  <a:schemeClr val="tx1">
                    <a:lumMod val="75000"/>
                    <a:lumOff val="25000"/>
                  </a:schemeClr>
                </a:solidFill>
              </a:rPr>
              <a:t>The Final Deadline is </a:t>
            </a:r>
            <a:r>
              <a:rPr lang="en-US" sz="2000" b="1" u="sng" dirty="0">
                <a:solidFill>
                  <a:schemeClr val="tx1">
                    <a:lumMod val="75000"/>
                    <a:lumOff val="25000"/>
                  </a:schemeClr>
                </a:solidFill>
              </a:rPr>
              <a:t>August 9 at 4:00 pm.  No exceptions.</a:t>
            </a:r>
          </a:p>
          <a:p>
            <a:pPr>
              <a:buClr>
                <a:srgbClr val="36B86E"/>
              </a:buClr>
              <a:buFont typeface="Wingdings" panose="05000000000000000000" pitchFamily="2" charset="2"/>
              <a:buChar char="v"/>
            </a:pPr>
            <a:endParaRPr lang="en-US" sz="2000" b="1" u="sng" dirty="0">
              <a:solidFill>
                <a:srgbClr val="696969"/>
              </a:solidFill>
            </a:endParaRPr>
          </a:p>
          <a:p>
            <a:pPr marL="0" indent="0">
              <a:buClr>
                <a:srgbClr val="396F3A"/>
              </a:buClr>
              <a:buFont typeface="Arial" panose="020B0604020202020204" pitchFamily="34" charset="0"/>
              <a:buNone/>
            </a:pPr>
            <a:endParaRPr lang="en-US" sz="2000" u="sng" dirty="0">
              <a:solidFill>
                <a:srgbClr val="696969"/>
              </a:solidFill>
            </a:endParaRPr>
          </a:p>
        </p:txBody>
      </p:sp>
      <p:sp>
        <p:nvSpPr>
          <p:cNvPr id="3" name="Title 1">
            <a:extLst>
              <a:ext uri="{FF2B5EF4-FFF2-40B4-BE49-F238E27FC236}">
                <a16:creationId xmlns:a16="http://schemas.microsoft.com/office/drawing/2014/main" id="{602D6BD8-262C-C7A7-182B-3FFA59978ED4}"/>
              </a:ext>
            </a:extLst>
          </p:cNvPr>
          <p:cNvSpPr txBox="1">
            <a:spLocks/>
          </p:cNvSpPr>
          <p:nvPr/>
        </p:nvSpPr>
        <p:spPr>
          <a:xfrm>
            <a:off x="304800" y="466875"/>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a:solidFill>
                  <a:srgbClr val="045FAA"/>
                </a:solidFill>
              </a:rPr>
              <a:t>What are the Deadlines?</a:t>
            </a:r>
            <a:endParaRPr lang="en-US" sz="2400" b="1" dirty="0">
              <a:solidFill>
                <a:srgbClr val="045FAA"/>
              </a:solidFill>
            </a:endParaRPr>
          </a:p>
        </p:txBody>
      </p:sp>
    </p:spTree>
    <p:extLst>
      <p:ext uri="{BB962C8B-B14F-4D97-AF65-F5344CB8AC3E}">
        <p14:creationId xmlns:p14="http://schemas.microsoft.com/office/powerpoint/2010/main" val="3447570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8DB4A183-D8FF-FBC0-67FE-D0E6846787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667" t="38507"/>
          <a:stretch/>
        </p:blipFill>
        <p:spPr bwMode="auto">
          <a:xfrm>
            <a:off x="5181601" y="2723850"/>
            <a:ext cx="3962399" cy="316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B93B1CEB-B7D2-3F28-BA83-327FBF00010F}"/>
              </a:ext>
            </a:extLst>
          </p:cNvPr>
          <p:cNvSpPr txBox="1">
            <a:spLocks/>
          </p:cNvSpPr>
          <p:nvPr/>
        </p:nvSpPr>
        <p:spPr>
          <a:xfrm>
            <a:off x="1863182" y="2152350"/>
            <a:ext cx="5417634"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045FAA"/>
                </a:solidFill>
              </a:rPr>
              <a:t>Questions?</a:t>
            </a:r>
          </a:p>
        </p:txBody>
      </p:sp>
      <p:sp>
        <p:nvSpPr>
          <p:cNvPr id="7" name="Rectangle 6">
            <a:extLst>
              <a:ext uri="{FF2B5EF4-FFF2-40B4-BE49-F238E27FC236}">
                <a16:creationId xmlns:a16="http://schemas.microsoft.com/office/drawing/2014/main" id="{033816A1-6986-6A09-1FAC-55B319F18919}"/>
              </a:ext>
            </a:extLst>
          </p:cNvPr>
          <p:cNvSpPr/>
          <p:nvPr/>
        </p:nvSpPr>
        <p:spPr>
          <a:xfrm>
            <a:off x="-169665" y="5763520"/>
            <a:ext cx="9483329" cy="246459"/>
          </a:xfrm>
          <a:prstGeom prst="rect">
            <a:avLst/>
          </a:prstGeom>
          <a:solidFill>
            <a:srgbClr val="36B8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Tree>
    <p:extLst>
      <p:ext uri="{BB962C8B-B14F-4D97-AF65-F5344CB8AC3E}">
        <p14:creationId xmlns:p14="http://schemas.microsoft.com/office/powerpoint/2010/main" val="248329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1">
            <a:extLst>
              <a:ext uri="{FF2B5EF4-FFF2-40B4-BE49-F238E27FC236}">
                <a16:creationId xmlns:a16="http://schemas.microsoft.com/office/drawing/2014/main" id="{9DD2E66B-3C27-8A4A-7E18-A55DC2C805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25" t="46068" r="66250" b="-1"/>
          <a:stretch/>
        </p:blipFill>
        <p:spPr bwMode="auto">
          <a:xfrm>
            <a:off x="-440390" y="3952129"/>
            <a:ext cx="4495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1">
            <a:extLst>
              <a:ext uri="{FF2B5EF4-FFF2-40B4-BE49-F238E27FC236}">
                <a16:creationId xmlns:a16="http://schemas.microsoft.com/office/drawing/2014/main" id="{C510A187-2D25-AFB5-DFB9-733C1EE799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481" t="-821" b="51685"/>
          <a:stretch/>
        </p:blipFill>
        <p:spPr bwMode="auto">
          <a:xfrm>
            <a:off x="5791200" y="-47116"/>
            <a:ext cx="3441799" cy="264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8CD89AE-4C4C-83EB-BBEC-CA3B1971F75F}"/>
              </a:ext>
            </a:extLst>
          </p:cNvPr>
          <p:cNvSpPr txBox="1"/>
          <p:nvPr/>
        </p:nvSpPr>
        <p:spPr>
          <a:xfrm>
            <a:off x="2153541" y="2551837"/>
            <a:ext cx="4836918" cy="1754326"/>
          </a:xfrm>
          <a:prstGeom prst="rect">
            <a:avLst/>
          </a:prstGeom>
          <a:noFill/>
        </p:spPr>
        <p:txBody>
          <a:bodyPr wrap="square">
            <a:spAutoFit/>
          </a:bodyPr>
          <a:lstStyle/>
          <a:p>
            <a:pPr algn="ctr"/>
            <a:r>
              <a:rPr lang="en-US" sz="5400" b="1" dirty="0">
                <a:solidFill>
                  <a:srgbClr val="045FAA"/>
                </a:solidFill>
              </a:rPr>
              <a:t>Using the Grants Portal</a:t>
            </a:r>
            <a:endParaRPr lang="en-US" sz="5400" dirty="0"/>
          </a:p>
        </p:txBody>
      </p:sp>
    </p:spTree>
    <p:extLst>
      <p:ext uri="{BB962C8B-B14F-4D97-AF65-F5344CB8AC3E}">
        <p14:creationId xmlns:p14="http://schemas.microsoft.com/office/powerpoint/2010/main" val="927110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1">
            <a:extLst>
              <a:ext uri="{FF2B5EF4-FFF2-40B4-BE49-F238E27FC236}">
                <a16:creationId xmlns:a16="http://schemas.microsoft.com/office/drawing/2014/main" id="{9DD2E66B-3C27-8A4A-7E18-A55DC2C805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25" t="46068" r="66250" b="-1"/>
          <a:stretch/>
        </p:blipFill>
        <p:spPr bwMode="auto">
          <a:xfrm>
            <a:off x="-533400" y="3390900"/>
            <a:ext cx="4495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1">
            <a:extLst>
              <a:ext uri="{FF2B5EF4-FFF2-40B4-BE49-F238E27FC236}">
                <a16:creationId xmlns:a16="http://schemas.microsoft.com/office/drawing/2014/main" id="{C510A187-2D25-AFB5-DFB9-733C1EE799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481" t="-821" b="51685"/>
          <a:stretch/>
        </p:blipFill>
        <p:spPr bwMode="auto">
          <a:xfrm>
            <a:off x="5562600" y="-15667"/>
            <a:ext cx="3441799" cy="264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a:extLst>
              <a:ext uri="{FF2B5EF4-FFF2-40B4-BE49-F238E27FC236}">
                <a16:creationId xmlns:a16="http://schemas.microsoft.com/office/drawing/2014/main" id="{2C42B23B-8668-4B1D-6B4A-0B330B651B89}"/>
              </a:ext>
            </a:extLst>
          </p:cNvPr>
          <p:cNvSpPr txBox="1">
            <a:spLocks/>
          </p:cNvSpPr>
          <p:nvPr/>
        </p:nvSpPr>
        <p:spPr>
          <a:xfrm>
            <a:off x="342900" y="533400"/>
            <a:ext cx="8458200" cy="83820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buFont typeface="Arial" panose="020B0604020202020204" pitchFamily="34" charset="0"/>
              <a:buNone/>
            </a:pPr>
            <a:endParaRPr lang="en-US" sz="2400" b="1" dirty="0">
              <a:solidFill>
                <a:srgbClr val="045FAA"/>
              </a:solidFill>
              <a:latin typeface="Calibri" panose="020F0502020204030204" pitchFamily="34" charset="0"/>
              <a:ea typeface="+mj-ea"/>
              <a:cs typeface="+mj-cs"/>
            </a:endParaRPr>
          </a:p>
        </p:txBody>
      </p:sp>
      <p:pic>
        <p:nvPicPr>
          <p:cNvPr id="6" name="Picture 5">
            <a:extLst>
              <a:ext uri="{FF2B5EF4-FFF2-40B4-BE49-F238E27FC236}">
                <a16:creationId xmlns:a16="http://schemas.microsoft.com/office/drawing/2014/main" id="{134DCC4F-5746-8CC8-12E8-C71B4A690347}"/>
              </a:ext>
            </a:extLst>
          </p:cNvPr>
          <p:cNvPicPr>
            <a:picLocks noChangeAspect="1"/>
          </p:cNvPicPr>
          <p:nvPr/>
        </p:nvPicPr>
        <p:blipFill rotWithShape="1">
          <a:blip r:embed="rId3"/>
          <a:srcRect b="23596"/>
          <a:stretch/>
        </p:blipFill>
        <p:spPr>
          <a:xfrm>
            <a:off x="533400" y="1440582"/>
            <a:ext cx="8375637" cy="3143865"/>
          </a:xfrm>
          <a:prstGeom prst="rect">
            <a:avLst/>
          </a:prstGeom>
        </p:spPr>
      </p:pic>
      <p:sp>
        <p:nvSpPr>
          <p:cNvPr id="7" name="Arrow: Down 6">
            <a:extLst>
              <a:ext uri="{FF2B5EF4-FFF2-40B4-BE49-F238E27FC236}">
                <a16:creationId xmlns:a16="http://schemas.microsoft.com/office/drawing/2014/main" id="{2ABE85AE-0DFA-6A3E-E8F1-DD947853B042}"/>
              </a:ext>
            </a:extLst>
          </p:cNvPr>
          <p:cNvSpPr/>
          <p:nvPr/>
        </p:nvSpPr>
        <p:spPr>
          <a:xfrm>
            <a:off x="6557805" y="446509"/>
            <a:ext cx="381000" cy="850170"/>
          </a:xfrm>
          <a:prstGeom prst="downArrow">
            <a:avLst/>
          </a:prstGeom>
          <a:solidFill>
            <a:srgbClr val="36B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DF9BE746-BE01-F3CC-4208-0410046D5EF1}"/>
              </a:ext>
            </a:extLst>
          </p:cNvPr>
          <p:cNvSpPr txBox="1"/>
          <p:nvPr/>
        </p:nvSpPr>
        <p:spPr>
          <a:xfrm>
            <a:off x="342900" y="911558"/>
            <a:ext cx="4836918" cy="369332"/>
          </a:xfrm>
          <a:prstGeom prst="rect">
            <a:avLst/>
          </a:prstGeom>
          <a:noFill/>
        </p:spPr>
        <p:txBody>
          <a:bodyPr wrap="square">
            <a:spAutoFit/>
          </a:bodyPr>
          <a:lstStyle/>
          <a:p>
            <a:pPr algn="ctr">
              <a:spcBef>
                <a:spcPct val="0"/>
              </a:spcBef>
            </a:pPr>
            <a:r>
              <a:rPr lang="en-US" sz="1800" b="1" dirty="0">
                <a:solidFill>
                  <a:srgbClr val="045FAA"/>
                </a:solidFill>
              </a:rPr>
              <a:t>How Do I Get Started?</a:t>
            </a:r>
            <a:endParaRPr lang="en-US" sz="1800" b="1" dirty="0">
              <a:solidFill>
                <a:srgbClr val="045FAA"/>
              </a:solidFill>
              <a:latin typeface="Calibri" panose="020F0502020204030204" pitchFamily="34" charset="0"/>
              <a:ea typeface="+mj-ea"/>
              <a:cs typeface="+mj-cs"/>
            </a:endParaRPr>
          </a:p>
        </p:txBody>
      </p:sp>
      <p:pic>
        <p:nvPicPr>
          <p:cNvPr id="11" name="Picture 10">
            <a:extLst>
              <a:ext uri="{FF2B5EF4-FFF2-40B4-BE49-F238E27FC236}">
                <a16:creationId xmlns:a16="http://schemas.microsoft.com/office/drawing/2014/main" id="{59D8C326-5C18-1198-60D5-3E511D3C4939}"/>
              </a:ext>
            </a:extLst>
          </p:cNvPr>
          <p:cNvPicPr>
            <a:picLocks noChangeAspect="1"/>
          </p:cNvPicPr>
          <p:nvPr/>
        </p:nvPicPr>
        <p:blipFill rotWithShape="1">
          <a:blip r:embed="rId3"/>
          <a:srcRect l="22197" t="83811" r="22307"/>
          <a:stretch/>
        </p:blipFill>
        <p:spPr>
          <a:xfrm>
            <a:off x="2290605" y="4668496"/>
            <a:ext cx="4648200" cy="666135"/>
          </a:xfrm>
          <a:prstGeom prst="rect">
            <a:avLst/>
          </a:prstGeom>
        </p:spPr>
      </p:pic>
      <p:sp>
        <p:nvSpPr>
          <p:cNvPr id="12" name="Oval 11">
            <a:extLst>
              <a:ext uri="{FF2B5EF4-FFF2-40B4-BE49-F238E27FC236}">
                <a16:creationId xmlns:a16="http://schemas.microsoft.com/office/drawing/2014/main" id="{E29CA921-9EF4-3D47-8286-5285534701E5}"/>
              </a:ext>
            </a:extLst>
          </p:cNvPr>
          <p:cNvSpPr/>
          <p:nvPr/>
        </p:nvSpPr>
        <p:spPr>
          <a:xfrm>
            <a:off x="6176805" y="1365661"/>
            <a:ext cx="1143000" cy="304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748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6" presetClass="emph" presetSubtype="0" repeatCount="4000" fill="hold" grpId="0" nodeType="afterEffect">
                                  <p:stCondLst>
                                    <p:cond delay="0"/>
                                  </p:stCondLst>
                                  <p:childTnLst>
                                    <p:animEffect transition="out" filter="fade">
                                      <p:cBhvr>
                                        <p:cTn id="11" dur="1000" tmFilter="0, 0; .2, .5; .8, .5; 1, 0"/>
                                        <p:tgtEl>
                                          <p:spTgt spid="12"/>
                                        </p:tgtEl>
                                      </p:cBhvr>
                                    </p:animEffect>
                                    <p:animScale>
                                      <p:cBhvr>
                                        <p:cTn id="12" dur="50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1">
            <a:extLst>
              <a:ext uri="{FF2B5EF4-FFF2-40B4-BE49-F238E27FC236}">
                <a16:creationId xmlns:a16="http://schemas.microsoft.com/office/drawing/2014/main" id="{9DD2E66B-3C27-8A4A-7E18-A55DC2C805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25" t="46068" r="66250" b="-1"/>
          <a:stretch/>
        </p:blipFill>
        <p:spPr bwMode="auto">
          <a:xfrm>
            <a:off x="-533400" y="3352800"/>
            <a:ext cx="4495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1">
            <a:extLst>
              <a:ext uri="{FF2B5EF4-FFF2-40B4-BE49-F238E27FC236}">
                <a16:creationId xmlns:a16="http://schemas.microsoft.com/office/drawing/2014/main" id="{C510A187-2D25-AFB5-DFB9-733C1EE799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481" t="-821" b="51685"/>
          <a:stretch/>
        </p:blipFill>
        <p:spPr bwMode="auto">
          <a:xfrm>
            <a:off x="5562600" y="-15667"/>
            <a:ext cx="3441799" cy="264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a:extLst>
              <a:ext uri="{FF2B5EF4-FFF2-40B4-BE49-F238E27FC236}">
                <a16:creationId xmlns:a16="http://schemas.microsoft.com/office/drawing/2014/main" id="{2C42B23B-8668-4B1D-6B4A-0B330B651B89}"/>
              </a:ext>
            </a:extLst>
          </p:cNvPr>
          <p:cNvSpPr txBox="1">
            <a:spLocks/>
          </p:cNvSpPr>
          <p:nvPr/>
        </p:nvSpPr>
        <p:spPr>
          <a:xfrm>
            <a:off x="342900" y="533400"/>
            <a:ext cx="8458200" cy="83820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buFont typeface="Arial" panose="020B0604020202020204" pitchFamily="34" charset="0"/>
              <a:buNone/>
            </a:pPr>
            <a:endParaRPr lang="en-US" sz="2400" b="1" dirty="0">
              <a:solidFill>
                <a:srgbClr val="045FAA"/>
              </a:solidFill>
              <a:latin typeface="Calibri" panose="020F0502020204030204" pitchFamily="34" charset="0"/>
              <a:ea typeface="+mj-ea"/>
              <a:cs typeface="+mj-cs"/>
            </a:endParaRPr>
          </a:p>
        </p:txBody>
      </p:sp>
      <p:pic>
        <p:nvPicPr>
          <p:cNvPr id="5" name="Content Placeholder 9" descr="A screenshot of a cell phone&#10;&#10;Description automatically generated">
            <a:extLst>
              <a:ext uri="{FF2B5EF4-FFF2-40B4-BE49-F238E27FC236}">
                <a16:creationId xmlns:a16="http://schemas.microsoft.com/office/drawing/2014/main" id="{0EFF50B9-021A-33A1-AFFE-1649939E1E19}"/>
              </a:ext>
            </a:extLst>
          </p:cNvPr>
          <p:cNvPicPr>
            <a:picLocks noChangeAspect="1"/>
          </p:cNvPicPr>
          <p:nvPr/>
        </p:nvPicPr>
        <p:blipFill rotWithShape="1">
          <a:blip r:embed="rId3">
            <a:extLst>
              <a:ext uri="{28A0092B-C50C-407E-A947-70E740481C1C}">
                <a14:useLocalDpi xmlns:a14="http://schemas.microsoft.com/office/drawing/2010/main" val="0"/>
              </a:ext>
            </a:extLst>
          </a:blip>
          <a:srcRect l="12072" t="22237" r="52422" b="31435"/>
          <a:stretch/>
        </p:blipFill>
        <p:spPr>
          <a:xfrm>
            <a:off x="285804" y="1556047"/>
            <a:ext cx="2705609" cy="1905000"/>
          </a:xfrm>
          <a:prstGeom prst="rect">
            <a:avLst/>
          </a:prstGeom>
        </p:spPr>
      </p:pic>
      <p:sp>
        <p:nvSpPr>
          <p:cNvPr id="6" name="TextBox 5">
            <a:extLst>
              <a:ext uri="{FF2B5EF4-FFF2-40B4-BE49-F238E27FC236}">
                <a16:creationId xmlns:a16="http://schemas.microsoft.com/office/drawing/2014/main" id="{E6456DEF-DEC7-8C6D-8959-190F9C958296}"/>
              </a:ext>
            </a:extLst>
          </p:cNvPr>
          <p:cNvSpPr txBox="1"/>
          <p:nvPr/>
        </p:nvSpPr>
        <p:spPr>
          <a:xfrm>
            <a:off x="5708801" y="616662"/>
            <a:ext cx="3149395" cy="4555093"/>
          </a:xfrm>
          <a:prstGeom prst="rect">
            <a:avLst/>
          </a:prstGeom>
          <a:noFill/>
        </p:spPr>
        <p:txBody>
          <a:bodyPr wrap="square" rtlCol="0">
            <a:spAutoFit/>
          </a:bodyPr>
          <a:lstStyle/>
          <a:p>
            <a:endParaRPr lang="en-US" sz="1600" b="1" dirty="0">
              <a:solidFill>
                <a:srgbClr val="696969"/>
              </a:solidFill>
            </a:endParaRPr>
          </a:p>
          <a:p>
            <a:r>
              <a:rPr lang="en-US" sz="1600" b="1" dirty="0">
                <a:solidFill>
                  <a:srgbClr val="696969"/>
                </a:solidFill>
              </a:rPr>
              <a:t>New Organization?  </a:t>
            </a:r>
          </a:p>
          <a:p>
            <a:endParaRPr lang="en-US" sz="1600" b="1" dirty="0">
              <a:solidFill>
                <a:srgbClr val="696969"/>
              </a:solidFill>
            </a:endParaRPr>
          </a:p>
          <a:p>
            <a:r>
              <a:rPr lang="en-US" sz="1600" dirty="0">
                <a:solidFill>
                  <a:srgbClr val="696969"/>
                </a:solidFill>
              </a:rPr>
              <a:t>You will need to create a new organizational profile to include contacts before starting your application.  </a:t>
            </a:r>
          </a:p>
          <a:p>
            <a:endParaRPr lang="en-US" sz="1600" dirty="0">
              <a:solidFill>
                <a:srgbClr val="696969"/>
              </a:solidFill>
            </a:endParaRPr>
          </a:p>
          <a:p>
            <a:r>
              <a:rPr lang="en-US" sz="1600" dirty="0">
                <a:solidFill>
                  <a:srgbClr val="696969"/>
                </a:solidFill>
              </a:rPr>
              <a:t>All future applications that are completed in our Grants Portal will be linked to the organization.</a:t>
            </a:r>
          </a:p>
          <a:p>
            <a:endParaRPr lang="en-US" sz="1600" dirty="0">
              <a:solidFill>
                <a:srgbClr val="696969"/>
              </a:solidFill>
              <a:highlight>
                <a:srgbClr val="FFFF00"/>
              </a:highlight>
            </a:endParaRPr>
          </a:p>
          <a:p>
            <a:r>
              <a:rPr lang="en-US" sz="1600" b="1" dirty="0">
                <a:solidFill>
                  <a:srgbClr val="696969"/>
                </a:solidFill>
              </a:rPr>
              <a:t>New Employee, Existing Organization Profile?</a:t>
            </a:r>
          </a:p>
          <a:p>
            <a:endParaRPr lang="en-US" sz="1600" b="1" dirty="0">
              <a:solidFill>
                <a:srgbClr val="696969"/>
              </a:solidFill>
            </a:endParaRPr>
          </a:p>
          <a:p>
            <a:r>
              <a:rPr lang="en-US" sz="1600" dirty="0">
                <a:solidFill>
                  <a:srgbClr val="696969"/>
                </a:solidFill>
              </a:rPr>
              <a:t>Contact Erin to be added to your organizational profile. </a:t>
            </a:r>
          </a:p>
          <a:p>
            <a:endParaRPr lang="en-US" dirty="0"/>
          </a:p>
        </p:txBody>
      </p:sp>
      <p:pic>
        <p:nvPicPr>
          <p:cNvPr id="7" name="Content Placeholder 9" descr="A screenshot of a cell phone&#10;&#10;Description automatically generated">
            <a:extLst>
              <a:ext uri="{FF2B5EF4-FFF2-40B4-BE49-F238E27FC236}">
                <a16:creationId xmlns:a16="http://schemas.microsoft.com/office/drawing/2014/main" id="{C1E89C69-413C-B0CE-AE0D-3BA18F7C7B54}"/>
              </a:ext>
            </a:extLst>
          </p:cNvPr>
          <p:cNvPicPr>
            <a:picLocks noChangeAspect="1"/>
          </p:cNvPicPr>
          <p:nvPr/>
        </p:nvPicPr>
        <p:blipFill rotWithShape="1">
          <a:blip r:embed="rId3">
            <a:extLst>
              <a:ext uri="{28A0092B-C50C-407E-A947-70E740481C1C}">
                <a14:useLocalDpi xmlns:a14="http://schemas.microsoft.com/office/drawing/2010/main" val="0"/>
              </a:ext>
            </a:extLst>
          </a:blip>
          <a:srcRect l="47250" t="31512" r="20750" b="-521"/>
          <a:stretch/>
        </p:blipFill>
        <p:spPr>
          <a:xfrm>
            <a:off x="3094125" y="1676400"/>
            <a:ext cx="2438402" cy="2837693"/>
          </a:xfrm>
          <a:prstGeom prst="rect">
            <a:avLst/>
          </a:prstGeom>
        </p:spPr>
      </p:pic>
      <p:pic>
        <p:nvPicPr>
          <p:cNvPr id="8" name="Content Placeholder 9" descr="A screenshot of a cell phone&#10;&#10;Description automatically generated">
            <a:extLst>
              <a:ext uri="{FF2B5EF4-FFF2-40B4-BE49-F238E27FC236}">
                <a16:creationId xmlns:a16="http://schemas.microsoft.com/office/drawing/2014/main" id="{6BBC8DA3-90D1-63ED-63DF-643652FDFE71}"/>
              </a:ext>
            </a:extLst>
          </p:cNvPr>
          <p:cNvPicPr>
            <a:picLocks noChangeAspect="1"/>
          </p:cNvPicPr>
          <p:nvPr/>
        </p:nvPicPr>
        <p:blipFill rotWithShape="1">
          <a:blip r:embed="rId3">
            <a:extLst>
              <a:ext uri="{28A0092B-C50C-407E-A947-70E740481C1C}">
                <a14:useLocalDpi xmlns:a14="http://schemas.microsoft.com/office/drawing/2010/main" val="0"/>
              </a:ext>
            </a:extLst>
          </a:blip>
          <a:srcRect l="12072" r="20099" b="75910"/>
          <a:stretch/>
        </p:blipFill>
        <p:spPr>
          <a:xfrm>
            <a:off x="190606" y="685800"/>
            <a:ext cx="5168695" cy="990600"/>
          </a:xfrm>
          <a:prstGeom prst="rect">
            <a:avLst/>
          </a:prstGeom>
        </p:spPr>
      </p:pic>
      <p:sp>
        <p:nvSpPr>
          <p:cNvPr id="9" name="Arrow: Down 8">
            <a:extLst>
              <a:ext uri="{FF2B5EF4-FFF2-40B4-BE49-F238E27FC236}">
                <a16:creationId xmlns:a16="http://schemas.microsoft.com/office/drawing/2014/main" id="{D6450C82-FADB-B261-D170-C0E48E9ACB48}"/>
              </a:ext>
            </a:extLst>
          </p:cNvPr>
          <p:cNvSpPr/>
          <p:nvPr/>
        </p:nvSpPr>
        <p:spPr>
          <a:xfrm rot="10800000">
            <a:off x="962725" y="3447228"/>
            <a:ext cx="381000" cy="850170"/>
          </a:xfrm>
          <a:prstGeom prst="downArrow">
            <a:avLst/>
          </a:prstGeom>
          <a:solidFill>
            <a:srgbClr val="36B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5ABAAAAD-36CA-C2AF-CB2E-0535C9FC2D2D}"/>
              </a:ext>
            </a:extLst>
          </p:cNvPr>
          <p:cNvSpPr/>
          <p:nvPr/>
        </p:nvSpPr>
        <p:spPr>
          <a:xfrm>
            <a:off x="585137" y="3055122"/>
            <a:ext cx="1143000" cy="304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588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ppt_x"/>
                                          </p:val>
                                        </p:tav>
                                        <p:tav tm="100000">
                                          <p:val>
                                            <p:strVal val="#ppt_x"/>
                                          </p:val>
                                        </p:tav>
                                      </p:tavLst>
                                    </p:anim>
                                    <p:anim calcmode="lin" valueType="num">
                                      <p:cBhvr additive="base">
                                        <p:cTn id="8" dur="2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6" presetClass="emph" presetSubtype="0" repeatCount="4000" fill="hold" grpId="0" nodeType="afterEffect">
                                  <p:stCondLst>
                                    <p:cond delay="0"/>
                                  </p:stCondLst>
                                  <p:childTnLst>
                                    <p:animEffect transition="out" filter="fade">
                                      <p:cBhvr>
                                        <p:cTn id="11" dur="1000" tmFilter="0, 0; .2, .5; .8, .5; 1, 0"/>
                                        <p:tgtEl>
                                          <p:spTgt spid="10"/>
                                        </p:tgtEl>
                                      </p:cBhvr>
                                    </p:animEffect>
                                    <p:animScale>
                                      <p:cBhvr>
                                        <p:cTn id="12" dur="50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1">
            <a:extLst>
              <a:ext uri="{FF2B5EF4-FFF2-40B4-BE49-F238E27FC236}">
                <a16:creationId xmlns:a16="http://schemas.microsoft.com/office/drawing/2014/main" id="{9DD2E66B-3C27-8A4A-7E18-A55DC2C805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25" t="46068" r="66250" b="-1"/>
          <a:stretch/>
        </p:blipFill>
        <p:spPr bwMode="auto">
          <a:xfrm>
            <a:off x="-533400" y="3645494"/>
            <a:ext cx="4495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1">
            <a:extLst>
              <a:ext uri="{FF2B5EF4-FFF2-40B4-BE49-F238E27FC236}">
                <a16:creationId xmlns:a16="http://schemas.microsoft.com/office/drawing/2014/main" id="{C510A187-2D25-AFB5-DFB9-733C1EE799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481" t="-821" b="51685"/>
          <a:stretch/>
        </p:blipFill>
        <p:spPr bwMode="auto">
          <a:xfrm>
            <a:off x="5562600" y="-15667"/>
            <a:ext cx="3441799" cy="264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a:extLst>
              <a:ext uri="{FF2B5EF4-FFF2-40B4-BE49-F238E27FC236}">
                <a16:creationId xmlns:a16="http://schemas.microsoft.com/office/drawing/2014/main" id="{2C42B23B-8668-4B1D-6B4A-0B330B651B89}"/>
              </a:ext>
            </a:extLst>
          </p:cNvPr>
          <p:cNvSpPr txBox="1">
            <a:spLocks/>
          </p:cNvSpPr>
          <p:nvPr/>
        </p:nvSpPr>
        <p:spPr>
          <a:xfrm>
            <a:off x="342900" y="533400"/>
            <a:ext cx="8458200" cy="83820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buFont typeface="Arial" panose="020B0604020202020204" pitchFamily="34" charset="0"/>
              <a:buNone/>
            </a:pPr>
            <a:endParaRPr lang="en-US" sz="2400" b="1" dirty="0">
              <a:solidFill>
                <a:srgbClr val="045FAA"/>
              </a:solidFill>
              <a:latin typeface="Calibri" panose="020F0502020204030204" pitchFamily="34" charset="0"/>
              <a:ea typeface="+mj-ea"/>
              <a:cs typeface="+mj-cs"/>
            </a:endParaRPr>
          </a:p>
        </p:txBody>
      </p:sp>
      <p:sp>
        <p:nvSpPr>
          <p:cNvPr id="5" name="TextBox 4">
            <a:extLst>
              <a:ext uri="{FF2B5EF4-FFF2-40B4-BE49-F238E27FC236}">
                <a16:creationId xmlns:a16="http://schemas.microsoft.com/office/drawing/2014/main" id="{F434B6CE-11C6-F272-8FA9-30EF3CC80DFC}"/>
              </a:ext>
            </a:extLst>
          </p:cNvPr>
          <p:cNvSpPr txBox="1"/>
          <p:nvPr/>
        </p:nvSpPr>
        <p:spPr>
          <a:xfrm>
            <a:off x="5803999" y="619644"/>
            <a:ext cx="3149395" cy="5124480"/>
          </a:xfrm>
          <a:prstGeom prst="rect">
            <a:avLst/>
          </a:prstGeom>
          <a:noFill/>
        </p:spPr>
        <p:txBody>
          <a:bodyPr wrap="square" rtlCol="0">
            <a:spAutoFit/>
          </a:bodyPr>
          <a:lstStyle/>
          <a:p>
            <a:pPr marL="0" indent="0">
              <a:buNone/>
            </a:pPr>
            <a:endParaRPr lang="en-US" sz="1800" b="1" dirty="0">
              <a:solidFill>
                <a:srgbClr val="696969"/>
              </a:solidFill>
            </a:endParaRPr>
          </a:p>
          <a:p>
            <a:pPr marL="0" indent="0">
              <a:buNone/>
            </a:pPr>
            <a:r>
              <a:rPr lang="en-US" sz="1800" b="1" dirty="0">
                <a:solidFill>
                  <a:srgbClr val="696969"/>
                </a:solidFill>
              </a:rPr>
              <a:t>Already Have a Profile</a:t>
            </a:r>
            <a:r>
              <a:rPr lang="en-US" sz="1800" dirty="0">
                <a:solidFill>
                  <a:srgbClr val="696969"/>
                </a:solidFill>
              </a:rPr>
              <a:t>?  </a:t>
            </a:r>
          </a:p>
          <a:p>
            <a:pPr marL="0" indent="0">
              <a:buNone/>
            </a:pPr>
            <a:endParaRPr lang="en-US" b="1" dirty="0">
              <a:solidFill>
                <a:srgbClr val="696969"/>
              </a:solidFill>
            </a:endParaRPr>
          </a:p>
          <a:p>
            <a:r>
              <a:rPr lang="en-US" dirty="0">
                <a:solidFill>
                  <a:srgbClr val="696969"/>
                </a:solidFill>
              </a:rPr>
              <a:t>If you have already applied for another grant through our Grants Portal (launched in March 2020)</a:t>
            </a:r>
          </a:p>
          <a:p>
            <a:endParaRPr lang="en-US" b="1" dirty="0">
              <a:solidFill>
                <a:srgbClr val="696969"/>
              </a:solidFill>
            </a:endParaRPr>
          </a:p>
          <a:p>
            <a:pPr marL="0" indent="0">
              <a:buNone/>
            </a:pPr>
            <a:r>
              <a:rPr lang="en-US" sz="1800" b="1" dirty="0">
                <a:solidFill>
                  <a:srgbClr val="045FAA"/>
                </a:solidFill>
              </a:rPr>
              <a:t>BEST PRACTICE:</a:t>
            </a:r>
            <a:r>
              <a:rPr lang="en-US" sz="1800" dirty="0">
                <a:solidFill>
                  <a:srgbClr val="696969"/>
                </a:solidFill>
              </a:rPr>
              <a:t> Review your organizational profile, contacts, and your EFT </a:t>
            </a:r>
            <a:r>
              <a:rPr lang="en-US" dirty="0">
                <a:solidFill>
                  <a:srgbClr val="696969"/>
                </a:solidFill>
              </a:rPr>
              <a:t>in</a:t>
            </a:r>
            <a:r>
              <a:rPr lang="en-US" sz="1800" dirty="0">
                <a:solidFill>
                  <a:srgbClr val="696969"/>
                </a:solidFill>
              </a:rPr>
              <a:t>formation before starting your Community Grant Application.  Update as needed prior to starting this </a:t>
            </a:r>
            <a:r>
              <a:rPr lang="en-US" sz="1800" u="sng" dirty="0">
                <a:solidFill>
                  <a:srgbClr val="696969"/>
                </a:solidFill>
              </a:rPr>
              <a:t>or any other application</a:t>
            </a:r>
            <a:r>
              <a:rPr lang="en-US" sz="1800" dirty="0">
                <a:solidFill>
                  <a:srgbClr val="696969"/>
                </a:solidFill>
              </a:rPr>
              <a:t>.</a:t>
            </a:r>
          </a:p>
          <a:p>
            <a:pPr marL="0" indent="0">
              <a:buClr>
                <a:srgbClr val="396F3A"/>
              </a:buClr>
              <a:buNone/>
            </a:pPr>
            <a:endParaRPr lang="en-US" sz="2100" dirty="0">
              <a:solidFill>
                <a:srgbClr val="FF0000"/>
              </a:solidFill>
            </a:endParaRPr>
          </a:p>
          <a:p>
            <a:endParaRPr lang="en-US" dirty="0"/>
          </a:p>
        </p:txBody>
      </p:sp>
      <p:pic>
        <p:nvPicPr>
          <p:cNvPr id="6" name="Content Placeholder 9" descr="A screenshot of a cell phone&#10;&#10;Description automatically generated">
            <a:extLst>
              <a:ext uri="{FF2B5EF4-FFF2-40B4-BE49-F238E27FC236}">
                <a16:creationId xmlns:a16="http://schemas.microsoft.com/office/drawing/2014/main" id="{EA94C43D-D2AA-CD51-9C35-2A34FDB5548B}"/>
              </a:ext>
            </a:extLst>
          </p:cNvPr>
          <p:cNvPicPr>
            <a:picLocks noChangeAspect="1"/>
          </p:cNvPicPr>
          <p:nvPr/>
        </p:nvPicPr>
        <p:blipFill rotWithShape="1">
          <a:blip r:embed="rId3">
            <a:extLst>
              <a:ext uri="{28A0092B-C50C-407E-A947-70E740481C1C}">
                <a14:useLocalDpi xmlns:a14="http://schemas.microsoft.com/office/drawing/2010/main" val="0"/>
              </a:ext>
            </a:extLst>
          </a:blip>
          <a:srcRect l="47250" t="31512" r="20750" b="-521"/>
          <a:stretch/>
        </p:blipFill>
        <p:spPr>
          <a:xfrm>
            <a:off x="2984598" y="1684234"/>
            <a:ext cx="2438402" cy="2837693"/>
          </a:xfrm>
          <a:prstGeom prst="rect">
            <a:avLst/>
          </a:prstGeom>
        </p:spPr>
      </p:pic>
      <p:pic>
        <p:nvPicPr>
          <p:cNvPr id="7" name="Content Placeholder 9" descr="A screenshot of a cell phone&#10;&#10;Description automatically generated">
            <a:extLst>
              <a:ext uri="{FF2B5EF4-FFF2-40B4-BE49-F238E27FC236}">
                <a16:creationId xmlns:a16="http://schemas.microsoft.com/office/drawing/2014/main" id="{8DAE4A24-B261-527A-88E1-DF92D8F7062D}"/>
              </a:ext>
            </a:extLst>
          </p:cNvPr>
          <p:cNvPicPr>
            <a:picLocks noChangeAspect="1"/>
          </p:cNvPicPr>
          <p:nvPr/>
        </p:nvPicPr>
        <p:blipFill rotWithShape="1">
          <a:blip r:embed="rId3">
            <a:extLst>
              <a:ext uri="{28A0092B-C50C-407E-A947-70E740481C1C}">
                <a14:useLocalDpi xmlns:a14="http://schemas.microsoft.com/office/drawing/2010/main" val="0"/>
              </a:ext>
            </a:extLst>
          </a:blip>
          <a:srcRect l="12072" r="20099" b="75910"/>
          <a:stretch/>
        </p:blipFill>
        <p:spPr>
          <a:xfrm>
            <a:off x="190606" y="685800"/>
            <a:ext cx="5168695" cy="990600"/>
          </a:xfrm>
          <a:prstGeom prst="rect">
            <a:avLst/>
          </a:prstGeom>
        </p:spPr>
      </p:pic>
      <p:pic>
        <p:nvPicPr>
          <p:cNvPr id="8" name="Content Placeholder 9" descr="A screenshot of a cell phone&#10;&#10;Description automatically generated">
            <a:extLst>
              <a:ext uri="{FF2B5EF4-FFF2-40B4-BE49-F238E27FC236}">
                <a16:creationId xmlns:a16="http://schemas.microsoft.com/office/drawing/2014/main" id="{E2397A15-B485-36A2-5E09-D1725D8B1EB2}"/>
              </a:ext>
            </a:extLst>
          </p:cNvPr>
          <p:cNvPicPr>
            <a:picLocks noChangeAspect="1"/>
          </p:cNvPicPr>
          <p:nvPr/>
        </p:nvPicPr>
        <p:blipFill rotWithShape="1">
          <a:blip r:embed="rId3">
            <a:extLst>
              <a:ext uri="{28A0092B-C50C-407E-A947-70E740481C1C}">
                <a14:useLocalDpi xmlns:a14="http://schemas.microsoft.com/office/drawing/2010/main" val="0"/>
              </a:ext>
            </a:extLst>
          </a:blip>
          <a:srcRect l="12072" t="22237" r="52422" b="31435"/>
          <a:stretch/>
        </p:blipFill>
        <p:spPr>
          <a:xfrm>
            <a:off x="285804" y="1556047"/>
            <a:ext cx="2705609" cy="1905000"/>
          </a:xfrm>
          <a:prstGeom prst="rect">
            <a:avLst/>
          </a:prstGeom>
        </p:spPr>
      </p:pic>
      <p:sp>
        <p:nvSpPr>
          <p:cNvPr id="9" name="Arrow: Down 8">
            <a:extLst>
              <a:ext uri="{FF2B5EF4-FFF2-40B4-BE49-F238E27FC236}">
                <a16:creationId xmlns:a16="http://schemas.microsoft.com/office/drawing/2014/main" id="{30576C8B-231E-B493-02EE-ACFC1DB49E09}"/>
              </a:ext>
            </a:extLst>
          </p:cNvPr>
          <p:cNvSpPr/>
          <p:nvPr/>
        </p:nvSpPr>
        <p:spPr>
          <a:xfrm rot="10800000">
            <a:off x="457200" y="3562485"/>
            <a:ext cx="381000" cy="850170"/>
          </a:xfrm>
          <a:prstGeom prst="downArrow">
            <a:avLst/>
          </a:prstGeom>
          <a:solidFill>
            <a:srgbClr val="36B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99C96B4-37DB-0F0A-371D-41D0F8717702}"/>
              </a:ext>
            </a:extLst>
          </p:cNvPr>
          <p:cNvSpPr/>
          <p:nvPr/>
        </p:nvSpPr>
        <p:spPr>
          <a:xfrm>
            <a:off x="285804" y="3028060"/>
            <a:ext cx="699074" cy="304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885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ppt_x"/>
                                          </p:val>
                                        </p:tav>
                                        <p:tav tm="100000">
                                          <p:val>
                                            <p:strVal val="#ppt_x"/>
                                          </p:val>
                                        </p:tav>
                                      </p:tavLst>
                                    </p:anim>
                                    <p:anim calcmode="lin" valueType="num">
                                      <p:cBhvr additive="base">
                                        <p:cTn id="8" dur="2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6" presetClass="emph" presetSubtype="0" repeatCount="4000" fill="hold" grpId="0" nodeType="afterEffect">
                                  <p:stCondLst>
                                    <p:cond delay="0"/>
                                  </p:stCondLst>
                                  <p:childTnLst>
                                    <p:animEffect transition="out" filter="fade">
                                      <p:cBhvr>
                                        <p:cTn id="11" dur="1000" tmFilter="0, 0; .2, .5; .8, .5; 1, 0"/>
                                        <p:tgtEl>
                                          <p:spTgt spid="10"/>
                                        </p:tgtEl>
                                      </p:cBhvr>
                                    </p:animEffect>
                                    <p:animScale>
                                      <p:cBhvr>
                                        <p:cTn id="12" dur="50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1">
            <a:extLst>
              <a:ext uri="{FF2B5EF4-FFF2-40B4-BE49-F238E27FC236}">
                <a16:creationId xmlns:a16="http://schemas.microsoft.com/office/drawing/2014/main" id="{9DD2E66B-3C27-8A4A-7E18-A55DC2C805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25" t="46068" r="66250" b="-1"/>
          <a:stretch/>
        </p:blipFill>
        <p:spPr bwMode="auto">
          <a:xfrm>
            <a:off x="-533400" y="3390900"/>
            <a:ext cx="4495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1">
            <a:extLst>
              <a:ext uri="{FF2B5EF4-FFF2-40B4-BE49-F238E27FC236}">
                <a16:creationId xmlns:a16="http://schemas.microsoft.com/office/drawing/2014/main" id="{C510A187-2D25-AFB5-DFB9-733C1EE799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481" t="-821" b="51685"/>
          <a:stretch/>
        </p:blipFill>
        <p:spPr bwMode="auto">
          <a:xfrm>
            <a:off x="5562600" y="-15667"/>
            <a:ext cx="3441799" cy="264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a:extLst>
              <a:ext uri="{FF2B5EF4-FFF2-40B4-BE49-F238E27FC236}">
                <a16:creationId xmlns:a16="http://schemas.microsoft.com/office/drawing/2014/main" id="{2C42B23B-8668-4B1D-6B4A-0B330B651B89}"/>
              </a:ext>
            </a:extLst>
          </p:cNvPr>
          <p:cNvSpPr txBox="1">
            <a:spLocks/>
          </p:cNvSpPr>
          <p:nvPr/>
        </p:nvSpPr>
        <p:spPr>
          <a:xfrm>
            <a:off x="342900" y="533400"/>
            <a:ext cx="8458200" cy="83820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buFont typeface="Arial" panose="020B0604020202020204" pitchFamily="34" charset="0"/>
              <a:buNone/>
            </a:pPr>
            <a:endParaRPr lang="en-US" sz="2400" b="1" dirty="0">
              <a:solidFill>
                <a:srgbClr val="045FAA"/>
              </a:solidFill>
              <a:latin typeface="Calibri" panose="020F0502020204030204" pitchFamily="34" charset="0"/>
              <a:ea typeface="+mj-ea"/>
              <a:cs typeface="+mj-cs"/>
            </a:endParaRPr>
          </a:p>
        </p:txBody>
      </p:sp>
      <p:pic>
        <p:nvPicPr>
          <p:cNvPr id="5" name="Picture 4">
            <a:extLst>
              <a:ext uri="{FF2B5EF4-FFF2-40B4-BE49-F238E27FC236}">
                <a16:creationId xmlns:a16="http://schemas.microsoft.com/office/drawing/2014/main" id="{FEB01BCE-F508-C1DE-4245-D29C6A373B5B}"/>
              </a:ext>
            </a:extLst>
          </p:cNvPr>
          <p:cNvPicPr>
            <a:picLocks noChangeAspect="1"/>
          </p:cNvPicPr>
          <p:nvPr/>
        </p:nvPicPr>
        <p:blipFill>
          <a:blip r:embed="rId3"/>
          <a:stretch>
            <a:fillRect/>
          </a:stretch>
        </p:blipFill>
        <p:spPr>
          <a:xfrm>
            <a:off x="805085" y="2008379"/>
            <a:ext cx="7467600" cy="2779365"/>
          </a:xfrm>
          <a:prstGeom prst="rect">
            <a:avLst/>
          </a:prstGeom>
        </p:spPr>
      </p:pic>
      <p:sp>
        <p:nvSpPr>
          <p:cNvPr id="6" name="TextBox 5">
            <a:extLst>
              <a:ext uri="{FF2B5EF4-FFF2-40B4-BE49-F238E27FC236}">
                <a16:creationId xmlns:a16="http://schemas.microsoft.com/office/drawing/2014/main" id="{A2328A28-7F05-077B-E621-C185A875D715}"/>
              </a:ext>
            </a:extLst>
          </p:cNvPr>
          <p:cNvSpPr txBox="1"/>
          <p:nvPr/>
        </p:nvSpPr>
        <p:spPr>
          <a:xfrm>
            <a:off x="805085" y="5334000"/>
            <a:ext cx="7162800" cy="707886"/>
          </a:xfrm>
          <a:prstGeom prst="rect">
            <a:avLst/>
          </a:prstGeom>
          <a:noFill/>
        </p:spPr>
        <p:txBody>
          <a:bodyPr wrap="square" rtlCol="0">
            <a:spAutoFit/>
          </a:bodyPr>
          <a:lstStyle/>
          <a:p>
            <a:pPr algn="ctr"/>
            <a:r>
              <a:rPr lang="en-US" sz="2000" dirty="0">
                <a:solidFill>
                  <a:schemeClr val="tx1">
                    <a:lumMod val="75000"/>
                    <a:lumOff val="25000"/>
                  </a:schemeClr>
                </a:solidFill>
              </a:rPr>
              <a:t>Once you are logged in, you will land on your Applicant Dashboard. Click the “Apply” icon to see the list of open grant opportunities</a:t>
            </a:r>
            <a:endParaRPr lang="en-US" sz="2000" b="1" dirty="0">
              <a:solidFill>
                <a:schemeClr val="tx1">
                  <a:lumMod val="75000"/>
                  <a:lumOff val="25000"/>
                </a:schemeClr>
              </a:solidFill>
            </a:endParaRPr>
          </a:p>
        </p:txBody>
      </p:sp>
      <p:sp>
        <p:nvSpPr>
          <p:cNvPr id="7" name="Arrow: Up 6">
            <a:extLst>
              <a:ext uri="{FF2B5EF4-FFF2-40B4-BE49-F238E27FC236}">
                <a16:creationId xmlns:a16="http://schemas.microsoft.com/office/drawing/2014/main" id="{466AEDC2-98C7-B2F0-5F0B-0FF718B010F4}"/>
              </a:ext>
            </a:extLst>
          </p:cNvPr>
          <p:cNvSpPr/>
          <p:nvPr/>
        </p:nvSpPr>
        <p:spPr>
          <a:xfrm rot="10800000">
            <a:off x="1723045" y="890425"/>
            <a:ext cx="457200" cy="962349"/>
          </a:xfrm>
          <a:prstGeom prst="upArrow">
            <a:avLst/>
          </a:prstGeom>
          <a:solidFill>
            <a:srgbClr val="36B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6E03CDC0-385B-B207-2ACD-8B4B1C7294C8}"/>
              </a:ext>
            </a:extLst>
          </p:cNvPr>
          <p:cNvSpPr/>
          <p:nvPr/>
        </p:nvSpPr>
        <p:spPr>
          <a:xfrm>
            <a:off x="1513495" y="1990530"/>
            <a:ext cx="876301" cy="34096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22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6" presetClass="emph" presetSubtype="0" repeatCount="4000" fill="hold" grpId="0" nodeType="afterEffect">
                                  <p:stCondLst>
                                    <p:cond delay="0"/>
                                  </p:stCondLst>
                                  <p:childTnLst>
                                    <p:animEffect transition="out" filter="fade">
                                      <p:cBhvr>
                                        <p:cTn id="11" dur="1000" tmFilter="0, 0; .2, .5; .8, .5; 1, 0"/>
                                        <p:tgtEl>
                                          <p:spTgt spid="8"/>
                                        </p:tgtEl>
                                      </p:cBhvr>
                                    </p:animEffect>
                                    <p:animScale>
                                      <p:cBhvr>
                                        <p:cTn id="12" dur="5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1">
            <a:extLst>
              <a:ext uri="{FF2B5EF4-FFF2-40B4-BE49-F238E27FC236}">
                <a16:creationId xmlns:a16="http://schemas.microsoft.com/office/drawing/2014/main" id="{9DD2E66B-3C27-8A4A-7E18-A55DC2C805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25" t="46068" r="66250" b="-1"/>
          <a:stretch/>
        </p:blipFill>
        <p:spPr bwMode="auto">
          <a:xfrm>
            <a:off x="-533400" y="3390900"/>
            <a:ext cx="4495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3B32A97D-B7D5-AD30-4917-9AE8A5EE1DDC}"/>
              </a:ext>
            </a:extLst>
          </p:cNvPr>
          <p:cNvPicPr>
            <a:picLocks noChangeAspect="1"/>
          </p:cNvPicPr>
          <p:nvPr/>
        </p:nvPicPr>
        <p:blipFill>
          <a:blip r:embed="rId3"/>
          <a:stretch>
            <a:fillRect/>
          </a:stretch>
        </p:blipFill>
        <p:spPr>
          <a:xfrm>
            <a:off x="285750" y="2888234"/>
            <a:ext cx="8572500" cy="2290396"/>
          </a:xfrm>
          <a:prstGeom prst="rect">
            <a:avLst/>
          </a:prstGeom>
        </p:spPr>
      </p:pic>
      <p:pic>
        <p:nvPicPr>
          <p:cNvPr id="3" name="Picture 21">
            <a:extLst>
              <a:ext uri="{FF2B5EF4-FFF2-40B4-BE49-F238E27FC236}">
                <a16:creationId xmlns:a16="http://schemas.microsoft.com/office/drawing/2014/main" id="{C510A187-2D25-AFB5-DFB9-733C1EE799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481" t="-821" b="51685"/>
          <a:stretch/>
        </p:blipFill>
        <p:spPr bwMode="auto">
          <a:xfrm>
            <a:off x="5562600" y="-15667"/>
            <a:ext cx="3441799" cy="264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a:extLst>
              <a:ext uri="{FF2B5EF4-FFF2-40B4-BE49-F238E27FC236}">
                <a16:creationId xmlns:a16="http://schemas.microsoft.com/office/drawing/2014/main" id="{2C42B23B-8668-4B1D-6B4A-0B330B651B89}"/>
              </a:ext>
            </a:extLst>
          </p:cNvPr>
          <p:cNvSpPr txBox="1">
            <a:spLocks/>
          </p:cNvSpPr>
          <p:nvPr/>
        </p:nvSpPr>
        <p:spPr>
          <a:xfrm>
            <a:off x="342900" y="533400"/>
            <a:ext cx="8458200" cy="83820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buFont typeface="Arial" panose="020B0604020202020204" pitchFamily="34" charset="0"/>
              <a:buNone/>
            </a:pPr>
            <a:endParaRPr lang="en-US" sz="2400" b="1" dirty="0">
              <a:solidFill>
                <a:srgbClr val="045FAA"/>
              </a:solidFill>
              <a:latin typeface="Calibri" panose="020F0502020204030204" pitchFamily="34" charset="0"/>
              <a:ea typeface="+mj-ea"/>
              <a:cs typeface="+mj-cs"/>
            </a:endParaRPr>
          </a:p>
        </p:txBody>
      </p:sp>
      <p:sp>
        <p:nvSpPr>
          <p:cNvPr id="7" name="Arrow: Up 6">
            <a:extLst>
              <a:ext uri="{FF2B5EF4-FFF2-40B4-BE49-F238E27FC236}">
                <a16:creationId xmlns:a16="http://schemas.microsoft.com/office/drawing/2014/main" id="{466AEDC2-98C7-B2F0-5F0B-0FF718B010F4}"/>
              </a:ext>
            </a:extLst>
          </p:cNvPr>
          <p:cNvSpPr/>
          <p:nvPr/>
        </p:nvSpPr>
        <p:spPr>
          <a:xfrm rot="10800000">
            <a:off x="7875601" y="1371600"/>
            <a:ext cx="457200" cy="962349"/>
          </a:xfrm>
          <a:prstGeom prst="upArrow">
            <a:avLst/>
          </a:prstGeom>
          <a:solidFill>
            <a:srgbClr val="36B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6E03CDC0-385B-B207-2ACD-8B4B1C7294C8}"/>
              </a:ext>
            </a:extLst>
          </p:cNvPr>
          <p:cNvSpPr/>
          <p:nvPr/>
        </p:nvSpPr>
        <p:spPr>
          <a:xfrm>
            <a:off x="7704462" y="2425693"/>
            <a:ext cx="876301" cy="34096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CFAEAEC-446A-DAAD-EBA7-BE384D26F570}"/>
              </a:ext>
            </a:extLst>
          </p:cNvPr>
          <p:cNvSpPr txBox="1"/>
          <p:nvPr/>
        </p:nvSpPr>
        <p:spPr>
          <a:xfrm>
            <a:off x="228600" y="1282399"/>
            <a:ext cx="7162800" cy="707886"/>
          </a:xfrm>
          <a:prstGeom prst="rect">
            <a:avLst/>
          </a:prstGeom>
          <a:noFill/>
        </p:spPr>
        <p:txBody>
          <a:bodyPr wrap="square" rtlCol="0">
            <a:spAutoFit/>
          </a:bodyPr>
          <a:lstStyle/>
          <a:p>
            <a:pPr algn="ctr"/>
            <a:r>
              <a:rPr lang="en-US" sz="2000" dirty="0">
                <a:solidFill>
                  <a:srgbClr val="696969"/>
                </a:solidFill>
              </a:rPr>
              <a:t>Click the “Apply” button that corresponds with the grant name</a:t>
            </a:r>
          </a:p>
          <a:p>
            <a:pPr algn="ctr"/>
            <a:r>
              <a:rPr lang="en-US" sz="2000" dirty="0">
                <a:solidFill>
                  <a:srgbClr val="696969"/>
                </a:solidFill>
              </a:rPr>
              <a:t> and description for the</a:t>
            </a:r>
            <a:r>
              <a:rPr lang="en-US" sz="2000" b="1" u="sng" dirty="0">
                <a:solidFill>
                  <a:srgbClr val="696969"/>
                </a:solidFill>
              </a:rPr>
              <a:t> 2025 Community Grants Program</a:t>
            </a:r>
            <a:r>
              <a:rPr lang="en-US" sz="2000" b="1" dirty="0">
                <a:solidFill>
                  <a:srgbClr val="696969"/>
                </a:solidFill>
              </a:rPr>
              <a:t> </a:t>
            </a:r>
          </a:p>
        </p:txBody>
      </p:sp>
      <p:pic>
        <p:nvPicPr>
          <p:cNvPr id="13" name="Picture 12">
            <a:extLst>
              <a:ext uri="{FF2B5EF4-FFF2-40B4-BE49-F238E27FC236}">
                <a16:creationId xmlns:a16="http://schemas.microsoft.com/office/drawing/2014/main" id="{A2F18586-47E1-6B69-206D-FC02C3EE73FB}"/>
              </a:ext>
            </a:extLst>
          </p:cNvPr>
          <p:cNvPicPr>
            <a:picLocks noChangeAspect="1"/>
          </p:cNvPicPr>
          <p:nvPr/>
        </p:nvPicPr>
        <p:blipFill>
          <a:blip r:embed="rId4"/>
          <a:stretch>
            <a:fillRect/>
          </a:stretch>
        </p:blipFill>
        <p:spPr>
          <a:xfrm>
            <a:off x="4820312" y="2979184"/>
            <a:ext cx="3980788" cy="269615"/>
          </a:xfrm>
          <a:prstGeom prst="rect">
            <a:avLst/>
          </a:prstGeom>
        </p:spPr>
      </p:pic>
      <p:pic>
        <p:nvPicPr>
          <p:cNvPr id="15" name="Picture 14">
            <a:extLst>
              <a:ext uri="{FF2B5EF4-FFF2-40B4-BE49-F238E27FC236}">
                <a16:creationId xmlns:a16="http://schemas.microsoft.com/office/drawing/2014/main" id="{9770F346-5E36-6A30-947E-019F167A01C4}"/>
              </a:ext>
            </a:extLst>
          </p:cNvPr>
          <p:cNvPicPr>
            <a:picLocks noChangeAspect="1"/>
          </p:cNvPicPr>
          <p:nvPr/>
        </p:nvPicPr>
        <p:blipFill>
          <a:blip r:embed="rId5"/>
          <a:stretch>
            <a:fillRect/>
          </a:stretch>
        </p:blipFill>
        <p:spPr>
          <a:xfrm>
            <a:off x="7956352" y="2486267"/>
            <a:ext cx="372522" cy="248348"/>
          </a:xfrm>
          <a:prstGeom prst="rect">
            <a:avLst/>
          </a:prstGeom>
        </p:spPr>
      </p:pic>
    </p:spTree>
    <p:extLst>
      <p:ext uri="{BB962C8B-B14F-4D97-AF65-F5344CB8AC3E}">
        <p14:creationId xmlns:p14="http://schemas.microsoft.com/office/powerpoint/2010/main" val="93221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6" presetClass="emph" presetSubtype="0" repeatCount="4000" fill="hold" grpId="0" nodeType="afterEffect">
                                  <p:stCondLst>
                                    <p:cond delay="0"/>
                                  </p:stCondLst>
                                  <p:childTnLst>
                                    <p:animEffect transition="out" filter="fade">
                                      <p:cBhvr>
                                        <p:cTn id="11" dur="1000" tmFilter="0, 0; .2, .5; .8, .5; 1, 0"/>
                                        <p:tgtEl>
                                          <p:spTgt spid="8"/>
                                        </p:tgtEl>
                                      </p:cBhvr>
                                    </p:animEffect>
                                    <p:animScale>
                                      <p:cBhvr>
                                        <p:cTn id="12" dur="5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1">
            <a:extLst>
              <a:ext uri="{FF2B5EF4-FFF2-40B4-BE49-F238E27FC236}">
                <a16:creationId xmlns:a16="http://schemas.microsoft.com/office/drawing/2014/main" id="{9DD2E66B-3C27-8A4A-7E18-A55DC2C805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25" t="46068" r="66250" b="-1"/>
          <a:stretch/>
        </p:blipFill>
        <p:spPr bwMode="auto">
          <a:xfrm>
            <a:off x="-533400" y="3390900"/>
            <a:ext cx="4495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1">
            <a:extLst>
              <a:ext uri="{FF2B5EF4-FFF2-40B4-BE49-F238E27FC236}">
                <a16:creationId xmlns:a16="http://schemas.microsoft.com/office/drawing/2014/main" id="{C510A187-2D25-AFB5-DFB9-733C1EE799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481" t="-821" b="51685"/>
          <a:stretch/>
        </p:blipFill>
        <p:spPr bwMode="auto">
          <a:xfrm>
            <a:off x="5562600" y="-15667"/>
            <a:ext cx="3441799" cy="264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a:extLst>
              <a:ext uri="{FF2B5EF4-FFF2-40B4-BE49-F238E27FC236}">
                <a16:creationId xmlns:a16="http://schemas.microsoft.com/office/drawing/2014/main" id="{2C42B23B-8668-4B1D-6B4A-0B330B651B89}"/>
              </a:ext>
            </a:extLst>
          </p:cNvPr>
          <p:cNvSpPr txBox="1">
            <a:spLocks/>
          </p:cNvSpPr>
          <p:nvPr/>
        </p:nvSpPr>
        <p:spPr>
          <a:xfrm>
            <a:off x="342900" y="533400"/>
            <a:ext cx="8458200" cy="83820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buFont typeface="Arial" panose="020B0604020202020204" pitchFamily="34" charset="0"/>
              <a:buNone/>
            </a:pPr>
            <a:endParaRPr lang="en-US" sz="2400" b="1" dirty="0">
              <a:solidFill>
                <a:srgbClr val="045FAA"/>
              </a:solidFill>
              <a:latin typeface="Calibri" panose="020F0502020204030204" pitchFamily="34" charset="0"/>
              <a:ea typeface="+mj-ea"/>
              <a:cs typeface="+mj-cs"/>
            </a:endParaRPr>
          </a:p>
        </p:txBody>
      </p:sp>
      <p:sp>
        <p:nvSpPr>
          <p:cNvPr id="5" name="Content Placeholder 2">
            <a:extLst>
              <a:ext uri="{FF2B5EF4-FFF2-40B4-BE49-F238E27FC236}">
                <a16:creationId xmlns:a16="http://schemas.microsoft.com/office/drawing/2014/main" id="{476AC5E1-4F68-7D89-2136-ACFBE933C705}"/>
              </a:ext>
            </a:extLst>
          </p:cNvPr>
          <p:cNvSpPr txBox="1">
            <a:spLocks/>
          </p:cNvSpPr>
          <p:nvPr/>
        </p:nvSpPr>
        <p:spPr>
          <a:xfrm>
            <a:off x="406638" y="1646237"/>
            <a:ext cx="8644694" cy="45866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6B86E"/>
              </a:buClr>
              <a:buFont typeface="Wingdings" panose="05000000000000000000" pitchFamily="2" charset="2"/>
              <a:buChar char="v"/>
            </a:pPr>
            <a:r>
              <a:rPr lang="en-US" sz="1600" dirty="0">
                <a:solidFill>
                  <a:schemeClr val="tx1">
                    <a:lumMod val="75000"/>
                    <a:lumOff val="25000"/>
                  </a:schemeClr>
                </a:solidFill>
              </a:rPr>
              <a:t>All grant agreements, reports and other communications about your application will be done through the Grants Portal. Please observe posted deadlines.  You will receive a reminder 14 days before any follow-up report is due. </a:t>
            </a:r>
          </a:p>
          <a:p>
            <a:pPr>
              <a:buClr>
                <a:srgbClr val="36B86E"/>
              </a:buClr>
              <a:buFont typeface="Wingdings" panose="05000000000000000000" pitchFamily="2" charset="2"/>
              <a:buChar char="v"/>
            </a:pPr>
            <a:endParaRPr lang="en-US" sz="1000" dirty="0">
              <a:solidFill>
                <a:schemeClr val="tx1">
                  <a:lumMod val="75000"/>
                  <a:lumOff val="25000"/>
                </a:schemeClr>
              </a:solidFill>
            </a:endParaRPr>
          </a:p>
          <a:p>
            <a:pPr>
              <a:buClr>
                <a:srgbClr val="36B86E"/>
              </a:buClr>
              <a:buFont typeface="Wingdings" panose="05000000000000000000" pitchFamily="2" charset="2"/>
              <a:buChar char="v"/>
            </a:pPr>
            <a:r>
              <a:rPr lang="en-US" sz="1600" dirty="0">
                <a:solidFill>
                  <a:schemeClr val="tx1">
                    <a:lumMod val="75000"/>
                    <a:lumOff val="25000"/>
                  </a:schemeClr>
                </a:solidFill>
              </a:rPr>
              <a:t>Add administrator@grantinterface.com to your allowed emails. System-generated notifications, report reminders and other grant-related communications will come from this email address.</a:t>
            </a:r>
          </a:p>
          <a:p>
            <a:pPr>
              <a:buClr>
                <a:srgbClr val="36B86E"/>
              </a:buClr>
              <a:buFont typeface="Wingdings" panose="05000000000000000000" pitchFamily="2" charset="2"/>
              <a:buChar char="v"/>
            </a:pPr>
            <a:endParaRPr lang="en-US" sz="1000" dirty="0">
              <a:solidFill>
                <a:schemeClr val="tx1">
                  <a:lumMod val="75000"/>
                  <a:lumOff val="25000"/>
                </a:schemeClr>
              </a:solidFill>
            </a:endParaRPr>
          </a:p>
          <a:p>
            <a:pPr>
              <a:buClr>
                <a:srgbClr val="36B86E"/>
              </a:buClr>
              <a:buFont typeface="Wingdings" panose="05000000000000000000" pitchFamily="2" charset="2"/>
              <a:buChar char="v"/>
            </a:pPr>
            <a:r>
              <a:rPr lang="en-US" sz="1600" dirty="0">
                <a:solidFill>
                  <a:schemeClr val="tx1">
                    <a:lumMod val="75000"/>
                    <a:lumOff val="25000"/>
                  </a:schemeClr>
                </a:solidFill>
              </a:rPr>
              <a:t>You will be able to complete and upload all needed information directly through your organizational account. </a:t>
            </a:r>
            <a:r>
              <a:rPr lang="en-US" sz="1600" u="sng" dirty="0">
                <a:solidFill>
                  <a:schemeClr val="tx1">
                    <a:lumMod val="75000"/>
                    <a:lumOff val="25000"/>
                  </a:schemeClr>
                </a:solidFill>
              </a:rPr>
              <a:t>Please don’t mail or email these documents directly to us</a:t>
            </a:r>
            <a:r>
              <a:rPr lang="en-US" sz="1600" dirty="0">
                <a:solidFill>
                  <a:schemeClr val="tx1">
                    <a:lumMod val="75000"/>
                    <a:lumOff val="25000"/>
                  </a:schemeClr>
                </a:solidFill>
              </a:rPr>
              <a:t>.  </a:t>
            </a:r>
          </a:p>
          <a:p>
            <a:pPr>
              <a:buClr>
                <a:srgbClr val="36B86E"/>
              </a:buClr>
              <a:buFont typeface="Wingdings" panose="05000000000000000000" pitchFamily="2" charset="2"/>
              <a:buChar char="v"/>
            </a:pPr>
            <a:endParaRPr lang="en-US" sz="1000" dirty="0">
              <a:solidFill>
                <a:schemeClr val="tx1">
                  <a:lumMod val="75000"/>
                  <a:lumOff val="25000"/>
                </a:schemeClr>
              </a:solidFill>
            </a:endParaRPr>
          </a:p>
          <a:p>
            <a:pPr>
              <a:buClr>
                <a:srgbClr val="36B86E"/>
              </a:buClr>
              <a:buFont typeface="Wingdings" panose="05000000000000000000" pitchFamily="2" charset="2"/>
              <a:buChar char="v"/>
            </a:pPr>
            <a:r>
              <a:rPr lang="en-US" sz="1600" dirty="0">
                <a:solidFill>
                  <a:schemeClr val="tx1">
                    <a:lumMod val="75000"/>
                    <a:lumOff val="25000"/>
                  </a:schemeClr>
                </a:solidFill>
              </a:rPr>
              <a:t>Your organizational grant history will remain on your page in the Grants Portal. You will be able to see all applications, your funding history, submitted reports, and agreements.</a:t>
            </a:r>
          </a:p>
          <a:p>
            <a:pPr>
              <a:buClr>
                <a:srgbClr val="36B86E"/>
              </a:buClr>
              <a:buFont typeface="Wingdings" panose="05000000000000000000" pitchFamily="2" charset="2"/>
              <a:buChar char="v"/>
            </a:pPr>
            <a:endParaRPr lang="en-US" sz="1000" dirty="0">
              <a:solidFill>
                <a:schemeClr val="tx1">
                  <a:lumMod val="75000"/>
                  <a:lumOff val="25000"/>
                </a:schemeClr>
              </a:solidFill>
            </a:endParaRPr>
          </a:p>
          <a:p>
            <a:pPr>
              <a:buClr>
                <a:srgbClr val="36B86E"/>
              </a:buClr>
              <a:buFont typeface="Wingdings" panose="05000000000000000000" pitchFamily="2" charset="2"/>
              <a:buChar char="v"/>
            </a:pPr>
            <a:r>
              <a:rPr lang="en-US" sz="1600" dirty="0">
                <a:solidFill>
                  <a:schemeClr val="tx1">
                    <a:lumMod val="75000"/>
                    <a:lumOff val="25000"/>
                  </a:schemeClr>
                </a:solidFill>
              </a:rPr>
              <a:t>Applications for Augusta Bar Foundation, Greater Augusta Arts Council, JB White Fund, Mary Warren Fund, Sand Hills Garden Club, St. Joseph Foundation, and Women in Philanthropy are all hosted on the Community Foundation’s Grants Portal</a:t>
            </a:r>
            <a:r>
              <a:rPr lang="en-US" sz="1600" dirty="0">
                <a:solidFill>
                  <a:srgbClr val="696969"/>
                </a:solidFill>
              </a:rPr>
              <a:t>.  </a:t>
            </a:r>
          </a:p>
        </p:txBody>
      </p:sp>
      <p:sp>
        <p:nvSpPr>
          <p:cNvPr id="6" name="Title 1">
            <a:extLst>
              <a:ext uri="{FF2B5EF4-FFF2-40B4-BE49-F238E27FC236}">
                <a16:creationId xmlns:a16="http://schemas.microsoft.com/office/drawing/2014/main" id="{28A8F204-15D1-5A94-BF82-EFED205E5BD9}"/>
              </a:ext>
            </a:extLst>
          </p:cNvPr>
          <p:cNvSpPr txBox="1">
            <a:spLocks/>
          </p:cNvSpPr>
          <p:nvPr/>
        </p:nvSpPr>
        <p:spPr>
          <a:xfrm>
            <a:off x="457200" y="625151"/>
            <a:ext cx="8229600" cy="112744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a:solidFill>
                  <a:srgbClr val="045FAA"/>
                </a:solidFill>
              </a:rPr>
              <a:t>CFCSRA Grants Portal</a:t>
            </a:r>
            <a:br>
              <a:rPr lang="en-US" sz="2400"/>
            </a:br>
            <a:r>
              <a:rPr lang="en-US" sz="2400" i="1">
                <a:solidFill>
                  <a:srgbClr val="696969"/>
                </a:solidFill>
              </a:rPr>
              <a:t>What you need to know</a:t>
            </a:r>
            <a:endParaRPr lang="en-US" sz="2400" i="1" dirty="0">
              <a:solidFill>
                <a:srgbClr val="696969"/>
              </a:solidFill>
            </a:endParaRPr>
          </a:p>
        </p:txBody>
      </p:sp>
    </p:spTree>
    <p:extLst>
      <p:ext uri="{BB962C8B-B14F-4D97-AF65-F5344CB8AC3E}">
        <p14:creationId xmlns:p14="http://schemas.microsoft.com/office/powerpoint/2010/main" val="33377556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8DB4A183-D8FF-FBC0-67FE-D0E6846787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667" t="38507"/>
          <a:stretch/>
        </p:blipFill>
        <p:spPr bwMode="auto">
          <a:xfrm>
            <a:off x="5181601" y="2723850"/>
            <a:ext cx="3962399" cy="316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B93B1CEB-B7D2-3F28-BA83-327FBF00010F}"/>
              </a:ext>
            </a:extLst>
          </p:cNvPr>
          <p:cNvSpPr txBox="1">
            <a:spLocks/>
          </p:cNvSpPr>
          <p:nvPr/>
        </p:nvSpPr>
        <p:spPr>
          <a:xfrm>
            <a:off x="1863182" y="2152350"/>
            <a:ext cx="5417634"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045FAA"/>
                </a:solidFill>
              </a:rPr>
              <a:t>Questions?</a:t>
            </a:r>
          </a:p>
        </p:txBody>
      </p:sp>
      <p:sp>
        <p:nvSpPr>
          <p:cNvPr id="7" name="Rectangle 6">
            <a:extLst>
              <a:ext uri="{FF2B5EF4-FFF2-40B4-BE49-F238E27FC236}">
                <a16:creationId xmlns:a16="http://schemas.microsoft.com/office/drawing/2014/main" id="{033816A1-6986-6A09-1FAC-55B319F18919}"/>
              </a:ext>
            </a:extLst>
          </p:cNvPr>
          <p:cNvSpPr/>
          <p:nvPr/>
        </p:nvSpPr>
        <p:spPr>
          <a:xfrm>
            <a:off x="-169665" y="5873931"/>
            <a:ext cx="9483329" cy="246459"/>
          </a:xfrm>
          <a:prstGeom prst="rect">
            <a:avLst/>
          </a:prstGeom>
          <a:solidFill>
            <a:srgbClr val="36B8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Tree>
    <p:extLst>
      <p:ext uri="{BB962C8B-B14F-4D97-AF65-F5344CB8AC3E}">
        <p14:creationId xmlns:p14="http://schemas.microsoft.com/office/powerpoint/2010/main" val="2001993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7">
            <a:extLst>
              <a:ext uri="{FF2B5EF4-FFF2-40B4-BE49-F238E27FC236}">
                <a16:creationId xmlns:a16="http://schemas.microsoft.com/office/drawing/2014/main" id="{B14E87D9-EDF3-B7E3-9977-310D84B9CF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533400"/>
            <a:ext cx="10433906"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2">
            <a:extLst>
              <a:ext uri="{FF2B5EF4-FFF2-40B4-BE49-F238E27FC236}">
                <a16:creationId xmlns:a16="http://schemas.microsoft.com/office/drawing/2014/main" id="{40F14563-4DC8-3D63-6262-8BD76A6D7C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92" y="7620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a chart&#10;&#10;Description automatically generated with medium confidence">
            <a:extLst>
              <a:ext uri="{FF2B5EF4-FFF2-40B4-BE49-F238E27FC236}">
                <a16:creationId xmlns:a16="http://schemas.microsoft.com/office/drawing/2014/main" id="{980788D8-B46E-4B4F-5889-AD406C0D64A7}"/>
              </a:ext>
            </a:extLst>
          </p:cNvPr>
          <p:cNvPicPr>
            <a:picLocks noChangeAspect="1"/>
          </p:cNvPicPr>
          <p:nvPr/>
        </p:nvPicPr>
        <p:blipFill rotWithShape="1">
          <a:blip r:embed="rId3">
            <a:extLst>
              <a:ext uri="{28A0092B-C50C-407E-A947-70E740481C1C}">
                <a14:useLocalDpi xmlns:a14="http://schemas.microsoft.com/office/drawing/2010/main" val="0"/>
              </a:ext>
            </a:extLst>
          </a:blip>
          <a:srcRect l="3439" t="5264" r="3439" b="1755"/>
          <a:stretch/>
        </p:blipFill>
        <p:spPr>
          <a:xfrm>
            <a:off x="990600" y="838200"/>
            <a:ext cx="7162800" cy="4218093"/>
          </a:xfrm>
          <a:prstGeom prst="rect">
            <a:avLst/>
          </a:prstGeom>
        </p:spPr>
      </p:pic>
      <p:pic>
        <p:nvPicPr>
          <p:cNvPr id="3" name="Picture 4">
            <a:extLst>
              <a:ext uri="{FF2B5EF4-FFF2-40B4-BE49-F238E27FC236}">
                <a16:creationId xmlns:a16="http://schemas.microsoft.com/office/drawing/2014/main" id="{B05B56F6-03E5-5BCB-712D-C526EA355C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648200"/>
            <a:ext cx="3865214" cy="389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2621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1">
            <a:extLst>
              <a:ext uri="{FF2B5EF4-FFF2-40B4-BE49-F238E27FC236}">
                <a16:creationId xmlns:a16="http://schemas.microsoft.com/office/drawing/2014/main" id="{34B9C28B-5D1E-2D40-02F9-4A8481BED4F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4481" t="-821" b="51685"/>
          <a:stretch/>
        </p:blipFill>
        <p:spPr bwMode="auto">
          <a:xfrm>
            <a:off x="6868217" y="-108033"/>
            <a:ext cx="2275783" cy="1751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0B88856-9D5E-D05C-B45A-1281020BE8FF}"/>
              </a:ext>
            </a:extLst>
          </p:cNvPr>
          <p:cNvSpPr txBox="1"/>
          <p:nvPr/>
        </p:nvSpPr>
        <p:spPr>
          <a:xfrm>
            <a:off x="1092358" y="345144"/>
            <a:ext cx="6819900" cy="830997"/>
          </a:xfrm>
          <a:prstGeom prst="rect">
            <a:avLst/>
          </a:prstGeom>
          <a:noFill/>
        </p:spPr>
        <p:txBody>
          <a:bodyPr wrap="square" rtlCol="0">
            <a:spAutoFit/>
          </a:bodyPr>
          <a:lstStyle/>
          <a:p>
            <a:pPr algn="ctr"/>
            <a:r>
              <a:rPr lang="en-US" sz="2400" b="1" dirty="0">
                <a:solidFill>
                  <a:srgbClr val="045FAA"/>
                </a:solidFill>
              </a:rPr>
              <a:t>Program Department of the Community Foundation  More Than Just Community Grants</a:t>
            </a:r>
          </a:p>
        </p:txBody>
      </p:sp>
      <p:pic>
        <p:nvPicPr>
          <p:cNvPr id="6" name="Picture 5" descr="A group of coffee cups on a table&#10;&#10;Description automatically generated">
            <a:extLst>
              <a:ext uri="{FF2B5EF4-FFF2-40B4-BE49-F238E27FC236}">
                <a16:creationId xmlns:a16="http://schemas.microsoft.com/office/drawing/2014/main" id="{F12A2E0B-0F3E-9622-728F-3F4EC16648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7991" y="4723138"/>
            <a:ext cx="3272609" cy="1765345"/>
          </a:xfrm>
          <a:prstGeom prst="rect">
            <a:avLst/>
          </a:prstGeom>
        </p:spPr>
      </p:pic>
      <p:pic>
        <p:nvPicPr>
          <p:cNvPr id="4" name="Picture 3" descr="A black background with blue and green text&#10;&#10;Description automatically generated">
            <a:extLst>
              <a:ext uri="{FF2B5EF4-FFF2-40B4-BE49-F238E27FC236}">
                <a16:creationId xmlns:a16="http://schemas.microsoft.com/office/drawing/2014/main" id="{B9D9FF52-443C-56C9-EA95-B12324A92C2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385" t="33734" r="8524" b="40161"/>
          <a:stretch/>
        </p:blipFill>
        <p:spPr>
          <a:xfrm>
            <a:off x="2715397" y="3310126"/>
            <a:ext cx="2992347" cy="731264"/>
          </a:xfrm>
          <a:prstGeom prst="rect">
            <a:avLst/>
          </a:prstGeom>
        </p:spPr>
      </p:pic>
      <p:pic>
        <p:nvPicPr>
          <p:cNvPr id="10" name="Picture 9" descr="A shelf with books on it&#10;&#10;Description automatically generated">
            <a:extLst>
              <a:ext uri="{FF2B5EF4-FFF2-40B4-BE49-F238E27FC236}">
                <a16:creationId xmlns:a16="http://schemas.microsoft.com/office/drawing/2014/main" id="{6C0F5A9B-E26B-F644-39B6-AC1AC553F0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7248" y="3120971"/>
            <a:ext cx="2850900" cy="1079733"/>
          </a:xfrm>
          <a:prstGeom prst="rect">
            <a:avLst/>
          </a:prstGeom>
        </p:spPr>
      </p:pic>
      <p:pic>
        <p:nvPicPr>
          <p:cNvPr id="1026" name="Picture 2" descr="Candid | Foundation Center and ...">
            <a:extLst>
              <a:ext uri="{FF2B5EF4-FFF2-40B4-BE49-F238E27FC236}">
                <a16:creationId xmlns:a16="http://schemas.microsoft.com/office/drawing/2014/main" id="{E5A65E5A-23F1-0696-DC09-A248B7D51DF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8703" b="28243"/>
          <a:stretch/>
        </p:blipFill>
        <p:spPr bwMode="auto">
          <a:xfrm>
            <a:off x="460551" y="3245871"/>
            <a:ext cx="2005342" cy="914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blue screen with white text">
            <a:extLst>
              <a:ext uri="{FF2B5EF4-FFF2-40B4-BE49-F238E27FC236}">
                <a16:creationId xmlns:a16="http://schemas.microsoft.com/office/drawing/2014/main" id="{2268B795-B64C-9AB5-8CE1-E3684504FF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5740"/>
          <a:stretch/>
        </p:blipFill>
        <p:spPr>
          <a:xfrm>
            <a:off x="2241716" y="1704112"/>
            <a:ext cx="3939711" cy="994556"/>
          </a:xfrm>
          <a:prstGeom prst="rect">
            <a:avLst/>
          </a:prstGeom>
        </p:spPr>
      </p:pic>
      <p:sp>
        <p:nvSpPr>
          <p:cNvPr id="15" name="TextBox 14">
            <a:extLst>
              <a:ext uri="{FF2B5EF4-FFF2-40B4-BE49-F238E27FC236}">
                <a16:creationId xmlns:a16="http://schemas.microsoft.com/office/drawing/2014/main" id="{113E2A5A-B963-669A-B2D0-A7EB27ECB765}"/>
              </a:ext>
            </a:extLst>
          </p:cNvPr>
          <p:cNvSpPr txBox="1"/>
          <p:nvPr/>
        </p:nvSpPr>
        <p:spPr>
          <a:xfrm>
            <a:off x="338121" y="6078346"/>
            <a:ext cx="4267200" cy="276999"/>
          </a:xfrm>
          <a:prstGeom prst="rect">
            <a:avLst/>
          </a:prstGeom>
          <a:noFill/>
        </p:spPr>
        <p:txBody>
          <a:bodyPr wrap="square" rtlCol="0">
            <a:spAutoFit/>
          </a:bodyPr>
          <a:lstStyle/>
          <a:p>
            <a:pPr algn="ctr"/>
            <a:r>
              <a:rPr lang="en-US" sz="1200" dirty="0"/>
              <a:t>Border Bash       Mary Warren    Sand Hills Garden Club          </a:t>
            </a:r>
          </a:p>
        </p:txBody>
      </p:sp>
      <p:pic>
        <p:nvPicPr>
          <p:cNvPr id="16" name="Picture 15" descr="A collage of images of people in different poses&#10;&#10;Description automatically generated">
            <a:extLst>
              <a:ext uri="{FF2B5EF4-FFF2-40B4-BE49-F238E27FC236}">
                <a16:creationId xmlns:a16="http://schemas.microsoft.com/office/drawing/2014/main" id="{AEE7BD66-880E-9879-D932-F9F0B64ACA80}"/>
              </a:ext>
            </a:extLst>
          </p:cNvPr>
          <p:cNvPicPr>
            <a:picLocks noChangeAspect="1"/>
          </p:cNvPicPr>
          <p:nvPr/>
        </p:nvPicPr>
        <p:blipFill rotWithShape="1">
          <a:blip r:embed="rId8">
            <a:extLst>
              <a:ext uri="{28A0092B-C50C-407E-A947-70E740481C1C}">
                <a14:useLocalDpi xmlns:a14="http://schemas.microsoft.com/office/drawing/2010/main" val="0"/>
              </a:ext>
            </a:extLst>
          </a:blip>
          <a:srcRect t="83680"/>
          <a:stretch/>
        </p:blipFill>
        <p:spPr>
          <a:xfrm>
            <a:off x="215148" y="6293354"/>
            <a:ext cx="4809595" cy="384929"/>
          </a:xfrm>
          <a:prstGeom prst="rect">
            <a:avLst/>
          </a:prstGeom>
        </p:spPr>
      </p:pic>
      <p:pic>
        <p:nvPicPr>
          <p:cNvPr id="14" name="Picture 13" descr="A collage of images of people in different poses&#10;&#10;Description automatically generated">
            <a:extLst>
              <a:ext uri="{FF2B5EF4-FFF2-40B4-BE49-F238E27FC236}">
                <a16:creationId xmlns:a16="http://schemas.microsoft.com/office/drawing/2014/main" id="{C51C9A14-9BC0-D614-D73E-98D8D4D85434}"/>
              </a:ext>
            </a:extLst>
          </p:cNvPr>
          <p:cNvPicPr>
            <a:picLocks noChangeAspect="1"/>
          </p:cNvPicPr>
          <p:nvPr/>
        </p:nvPicPr>
        <p:blipFill rotWithShape="1">
          <a:blip r:embed="rId8">
            <a:extLst>
              <a:ext uri="{28A0092B-C50C-407E-A947-70E740481C1C}">
                <a14:useLocalDpi xmlns:a14="http://schemas.microsoft.com/office/drawing/2010/main" val="0"/>
              </a:ext>
            </a:extLst>
          </a:blip>
          <a:srcRect b="23756"/>
          <a:stretch/>
        </p:blipFill>
        <p:spPr>
          <a:xfrm>
            <a:off x="616108" y="4854630"/>
            <a:ext cx="3886200" cy="1207404"/>
          </a:xfrm>
          <a:prstGeom prst="rect">
            <a:avLst/>
          </a:prstGeom>
        </p:spPr>
      </p:pic>
      <p:sp>
        <p:nvSpPr>
          <p:cNvPr id="17" name="TextBox 16">
            <a:extLst>
              <a:ext uri="{FF2B5EF4-FFF2-40B4-BE49-F238E27FC236}">
                <a16:creationId xmlns:a16="http://schemas.microsoft.com/office/drawing/2014/main" id="{2FD5E8E1-B484-BA78-DDFA-CA1479933C5B}"/>
              </a:ext>
            </a:extLst>
          </p:cNvPr>
          <p:cNvSpPr txBox="1"/>
          <p:nvPr/>
        </p:nvSpPr>
        <p:spPr>
          <a:xfrm>
            <a:off x="358321" y="4579115"/>
            <a:ext cx="4643296" cy="276999"/>
          </a:xfrm>
          <a:prstGeom prst="rect">
            <a:avLst/>
          </a:prstGeom>
          <a:noFill/>
        </p:spPr>
        <p:txBody>
          <a:bodyPr wrap="square" rtlCol="0">
            <a:spAutoFit/>
          </a:bodyPr>
          <a:lstStyle/>
          <a:p>
            <a:r>
              <a:rPr lang="en-US" sz="1200" dirty="0"/>
              <a:t>Augusta Bar Foundation      Vinea Foundation     J.B. White Foundation</a:t>
            </a:r>
          </a:p>
        </p:txBody>
      </p:sp>
      <p:sp>
        <p:nvSpPr>
          <p:cNvPr id="18" name="TextBox 17">
            <a:extLst>
              <a:ext uri="{FF2B5EF4-FFF2-40B4-BE49-F238E27FC236}">
                <a16:creationId xmlns:a16="http://schemas.microsoft.com/office/drawing/2014/main" id="{600AD468-3021-BD1B-8879-B10A9A3D14C5}"/>
              </a:ext>
            </a:extLst>
          </p:cNvPr>
          <p:cNvSpPr txBox="1"/>
          <p:nvPr/>
        </p:nvSpPr>
        <p:spPr>
          <a:xfrm rot="5400000">
            <a:off x="3758135" y="5600288"/>
            <a:ext cx="1765346" cy="276999"/>
          </a:xfrm>
          <a:prstGeom prst="rect">
            <a:avLst/>
          </a:prstGeom>
          <a:noFill/>
        </p:spPr>
        <p:txBody>
          <a:bodyPr wrap="square" rtlCol="0">
            <a:spAutoFit/>
          </a:bodyPr>
          <a:lstStyle/>
          <a:p>
            <a:r>
              <a:rPr lang="en-US" sz="1200" dirty="0"/>
              <a:t>Women In Philanthropy </a:t>
            </a:r>
          </a:p>
        </p:txBody>
      </p:sp>
      <p:sp>
        <p:nvSpPr>
          <p:cNvPr id="19" name="TextBox 18">
            <a:extLst>
              <a:ext uri="{FF2B5EF4-FFF2-40B4-BE49-F238E27FC236}">
                <a16:creationId xmlns:a16="http://schemas.microsoft.com/office/drawing/2014/main" id="{160A1850-2E89-D67E-B165-E4FC40BFE79E}"/>
              </a:ext>
            </a:extLst>
          </p:cNvPr>
          <p:cNvSpPr txBox="1"/>
          <p:nvPr/>
        </p:nvSpPr>
        <p:spPr>
          <a:xfrm rot="16200000">
            <a:off x="-311229" y="5438988"/>
            <a:ext cx="1555716" cy="276999"/>
          </a:xfrm>
          <a:prstGeom prst="rect">
            <a:avLst/>
          </a:prstGeom>
          <a:noFill/>
        </p:spPr>
        <p:txBody>
          <a:bodyPr wrap="square" rtlCol="0">
            <a:spAutoFit/>
          </a:bodyPr>
          <a:lstStyle/>
          <a:p>
            <a:r>
              <a:rPr lang="en-US" sz="1200" dirty="0"/>
              <a:t>St. Joseph Foundation  </a:t>
            </a:r>
          </a:p>
        </p:txBody>
      </p:sp>
      <p:pic>
        <p:nvPicPr>
          <p:cNvPr id="28" name="Picture 27" descr="A logo for a company&#10;&#10;Description automatically generated">
            <a:extLst>
              <a:ext uri="{FF2B5EF4-FFF2-40B4-BE49-F238E27FC236}">
                <a16:creationId xmlns:a16="http://schemas.microsoft.com/office/drawing/2014/main" id="{5A8B39E4-4D2B-0576-799B-39881F7CBFBD}"/>
              </a:ext>
            </a:extLst>
          </p:cNvPr>
          <p:cNvPicPr>
            <a:picLocks noChangeAspect="1"/>
          </p:cNvPicPr>
          <p:nvPr/>
        </p:nvPicPr>
        <p:blipFill rotWithShape="1">
          <a:blip r:embed="rId9">
            <a:extLst>
              <a:ext uri="{28A0092B-C50C-407E-A947-70E740481C1C}">
                <a14:useLocalDpi xmlns:a14="http://schemas.microsoft.com/office/drawing/2010/main" val="0"/>
              </a:ext>
            </a:extLst>
          </a:blip>
          <a:srcRect l="11595" t="23685" r="11595" b="43599"/>
          <a:stretch/>
        </p:blipFill>
        <p:spPr>
          <a:xfrm>
            <a:off x="6400800" y="1651279"/>
            <a:ext cx="2424182" cy="994554"/>
          </a:xfrm>
          <a:prstGeom prst="rect">
            <a:avLst/>
          </a:prstGeom>
        </p:spPr>
      </p:pic>
      <p:pic>
        <p:nvPicPr>
          <p:cNvPr id="5" name="Picture 4">
            <a:extLst>
              <a:ext uri="{FF2B5EF4-FFF2-40B4-BE49-F238E27FC236}">
                <a16:creationId xmlns:a16="http://schemas.microsoft.com/office/drawing/2014/main" id="{4D2FF8C0-3682-5888-5383-98E40EB25E7F}"/>
              </a:ext>
            </a:extLst>
          </p:cNvPr>
          <p:cNvPicPr>
            <a:picLocks noChangeAspect="1"/>
          </p:cNvPicPr>
          <p:nvPr/>
        </p:nvPicPr>
        <p:blipFill rotWithShape="1">
          <a:blip r:embed="rId10"/>
          <a:srcRect t="9762" b="7566"/>
          <a:stretch/>
        </p:blipFill>
        <p:spPr>
          <a:xfrm>
            <a:off x="319018" y="1743585"/>
            <a:ext cx="1750330" cy="958992"/>
          </a:xfrm>
          <a:prstGeom prst="rect">
            <a:avLst/>
          </a:prstGeom>
        </p:spPr>
      </p:pic>
    </p:spTree>
    <p:extLst>
      <p:ext uri="{BB962C8B-B14F-4D97-AF65-F5344CB8AC3E}">
        <p14:creationId xmlns:p14="http://schemas.microsoft.com/office/powerpoint/2010/main" val="1315347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2">
            <a:extLst>
              <a:ext uri="{FF2B5EF4-FFF2-40B4-BE49-F238E27FC236}">
                <a16:creationId xmlns:a16="http://schemas.microsoft.com/office/drawing/2014/main" id="{BD1AD974-184F-E5E1-D949-FF3AC77258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2301" r="63457"/>
          <a:stretch/>
        </p:blipFill>
        <p:spPr bwMode="auto">
          <a:xfrm>
            <a:off x="-27774" y="4006452"/>
            <a:ext cx="3304374" cy="293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itle 1">
            <a:extLst>
              <a:ext uri="{FF2B5EF4-FFF2-40B4-BE49-F238E27FC236}">
                <a16:creationId xmlns:a16="http://schemas.microsoft.com/office/drawing/2014/main" id="{42994F76-B44C-18ED-1BAF-C99CCF03820E}"/>
              </a:ext>
            </a:extLst>
          </p:cNvPr>
          <p:cNvSpPr txBox="1">
            <a:spLocks noChangeArrowheads="1"/>
          </p:cNvSpPr>
          <p:nvPr/>
        </p:nvSpPr>
        <p:spPr bwMode="auto">
          <a:xfrm>
            <a:off x="981075" y="3349229"/>
            <a:ext cx="3381375" cy="465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algn="ctr" eaLnBrk="1" hangingPunct="1">
              <a:lnSpc>
                <a:spcPct val="90000"/>
              </a:lnSpc>
            </a:pPr>
            <a:r>
              <a:rPr lang="en-US" altLang="en-US" sz="2100" b="1" dirty="0">
                <a:solidFill>
                  <a:schemeClr val="bg1"/>
                </a:solidFill>
                <a:latin typeface="Calibri" panose="020F0502020204030204" pitchFamily="34" charset="0"/>
                <a:cs typeface="Calibri" panose="020F0502020204030204" pitchFamily="34" charset="0"/>
              </a:rPr>
              <a:t>STOCKS</a:t>
            </a:r>
          </a:p>
        </p:txBody>
      </p:sp>
      <p:sp>
        <p:nvSpPr>
          <p:cNvPr id="38917" name="Rectangle 20">
            <a:extLst>
              <a:ext uri="{FF2B5EF4-FFF2-40B4-BE49-F238E27FC236}">
                <a16:creationId xmlns:a16="http://schemas.microsoft.com/office/drawing/2014/main" id="{0D62FB16-320B-A028-CD9D-C383F1A09B30}"/>
              </a:ext>
            </a:extLst>
          </p:cNvPr>
          <p:cNvSpPr>
            <a:spLocks noChangeArrowheads="1"/>
          </p:cNvSpPr>
          <p:nvPr/>
        </p:nvSpPr>
        <p:spPr bwMode="auto">
          <a:xfrm>
            <a:off x="981075" y="4006453"/>
            <a:ext cx="33813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algn="ctr" eaLnBrk="1" hangingPunct="1"/>
            <a:r>
              <a:rPr lang="en-US" altLang="en-US" sz="2100" b="1" dirty="0">
                <a:solidFill>
                  <a:schemeClr val="bg1"/>
                </a:solidFill>
                <a:latin typeface="Calibri" panose="020F0502020204030204" pitchFamily="34" charset="0"/>
                <a:cs typeface="Calibri" panose="020F0502020204030204" pitchFamily="34" charset="0"/>
              </a:rPr>
              <a:t>CASH</a:t>
            </a:r>
            <a:endParaRPr lang="en-US" altLang="en-US" sz="1350" dirty="0"/>
          </a:p>
        </p:txBody>
      </p:sp>
      <p:sp>
        <p:nvSpPr>
          <p:cNvPr id="38918" name="Rectangle 34">
            <a:extLst>
              <a:ext uri="{FF2B5EF4-FFF2-40B4-BE49-F238E27FC236}">
                <a16:creationId xmlns:a16="http://schemas.microsoft.com/office/drawing/2014/main" id="{2AB3FB5C-8880-69A4-D181-EA99DEAEAA7C}"/>
              </a:ext>
            </a:extLst>
          </p:cNvPr>
          <p:cNvSpPr>
            <a:spLocks noChangeArrowheads="1"/>
          </p:cNvSpPr>
          <p:nvPr/>
        </p:nvSpPr>
        <p:spPr bwMode="auto">
          <a:xfrm>
            <a:off x="4762500" y="3368278"/>
            <a:ext cx="33813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algn="ctr" eaLnBrk="1" hangingPunct="1"/>
            <a:r>
              <a:rPr lang="en-US" altLang="en-US" sz="2100" b="1" dirty="0">
                <a:solidFill>
                  <a:schemeClr val="bg1"/>
                </a:solidFill>
                <a:latin typeface="Calibri" panose="020F0502020204030204" pitchFamily="34" charset="0"/>
                <a:cs typeface="Calibri" panose="020F0502020204030204" pitchFamily="34" charset="0"/>
              </a:rPr>
              <a:t>IRA DISTRIBUTION</a:t>
            </a:r>
            <a:endParaRPr lang="en-US" altLang="en-US" sz="1350" dirty="0"/>
          </a:p>
        </p:txBody>
      </p:sp>
      <p:sp>
        <p:nvSpPr>
          <p:cNvPr id="38919" name="Rectangle 35">
            <a:extLst>
              <a:ext uri="{FF2B5EF4-FFF2-40B4-BE49-F238E27FC236}">
                <a16:creationId xmlns:a16="http://schemas.microsoft.com/office/drawing/2014/main" id="{751B4033-E552-B42D-19A5-636B9CE1CDC4}"/>
              </a:ext>
            </a:extLst>
          </p:cNvPr>
          <p:cNvSpPr>
            <a:spLocks noChangeArrowheads="1"/>
          </p:cNvSpPr>
          <p:nvPr/>
        </p:nvSpPr>
        <p:spPr bwMode="auto">
          <a:xfrm>
            <a:off x="4762500" y="4006453"/>
            <a:ext cx="33813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algn="ctr" eaLnBrk="1" hangingPunct="1"/>
            <a:r>
              <a:rPr lang="en-US" altLang="en-US" sz="2100" b="1" dirty="0">
                <a:solidFill>
                  <a:schemeClr val="bg1"/>
                </a:solidFill>
                <a:latin typeface="Calibri" panose="020F0502020204030204" pitchFamily="34" charset="0"/>
                <a:cs typeface="Calibri" panose="020F0502020204030204" pitchFamily="34" charset="0"/>
              </a:rPr>
              <a:t>SELLING A BUSINESS</a:t>
            </a:r>
            <a:endParaRPr lang="en-US" altLang="en-US" sz="1350" dirty="0"/>
          </a:p>
        </p:txBody>
      </p:sp>
      <p:sp>
        <p:nvSpPr>
          <p:cNvPr id="38920" name="Rectangle 38">
            <a:extLst>
              <a:ext uri="{FF2B5EF4-FFF2-40B4-BE49-F238E27FC236}">
                <a16:creationId xmlns:a16="http://schemas.microsoft.com/office/drawing/2014/main" id="{B11D7E17-ED9A-4D32-E909-A46C94EF7378}"/>
              </a:ext>
            </a:extLst>
          </p:cNvPr>
          <p:cNvSpPr>
            <a:spLocks noChangeArrowheads="1"/>
          </p:cNvSpPr>
          <p:nvPr/>
        </p:nvSpPr>
        <p:spPr bwMode="auto">
          <a:xfrm>
            <a:off x="4762500" y="3368278"/>
            <a:ext cx="33813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algn="ctr" eaLnBrk="1" hangingPunct="1"/>
            <a:r>
              <a:rPr lang="en-US" altLang="en-US" sz="2100" b="1" dirty="0">
                <a:solidFill>
                  <a:schemeClr val="bg1"/>
                </a:solidFill>
                <a:latin typeface="Calibri" panose="020F0502020204030204" pitchFamily="34" charset="0"/>
                <a:cs typeface="Calibri" panose="020F0502020204030204" pitchFamily="34" charset="0"/>
              </a:rPr>
              <a:t>REAL ESTATE</a:t>
            </a:r>
            <a:endParaRPr lang="en-US" altLang="en-US" sz="1350" dirty="0"/>
          </a:p>
        </p:txBody>
      </p:sp>
      <p:pic>
        <p:nvPicPr>
          <p:cNvPr id="3" name="Picture 22">
            <a:extLst>
              <a:ext uri="{FF2B5EF4-FFF2-40B4-BE49-F238E27FC236}">
                <a16:creationId xmlns:a16="http://schemas.microsoft.com/office/drawing/2014/main" id="{4726C250-6B9C-F8A6-07DA-0A6A2DF53E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021" b="50000"/>
          <a:stretch/>
        </p:blipFill>
        <p:spPr bwMode="auto">
          <a:xfrm>
            <a:off x="5797468" y="-192151"/>
            <a:ext cx="3346532" cy="2545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a:extLst>
              <a:ext uri="{FF2B5EF4-FFF2-40B4-BE49-F238E27FC236}">
                <a16:creationId xmlns:a16="http://schemas.microsoft.com/office/drawing/2014/main" id="{40BF1476-13F2-62A5-16E3-828DE6834B73}"/>
              </a:ext>
            </a:extLst>
          </p:cNvPr>
          <p:cNvSpPr txBox="1">
            <a:spLocks/>
          </p:cNvSpPr>
          <p:nvPr/>
        </p:nvSpPr>
        <p:spPr>
          <a:xfrm>
            <a:off x="510381" y="1926897"/>
            <a:ext cx="8504238" cy="3352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6B86E"/>
              </a:buClr>
              <a:buFont typeface="Wingdings" panose="05000000000000000000" pitchFamily="2" charset="2"/>
              <a:buChar char="v"/>
            </a:pPr>
            <a:r>
              <a:rPr lang="en-US" sz="2000" dirty="0">
                <a:solidFill>
                  <a:schemeClr val="tx1">
                    <a:lumMod val="75000"/>
                    <a:lumOff val="25000"/>
                  </a:schemeClr>
                </a:solidFill>
                <a:latin typeface="Calibri" panose="020F0502020204030204" pitchFamily="34" charset="0"/>
              </a:rPr>
              <a:t>Annual, competitive process supported by the Community Grants Fund</a:t>
            </a:r>
          </a:p>
          <a:p>
            <a:pPr>
              <a:buClr>
                <a:srgbClr val="36B86E"/>
              </a:buClr>
              <a:buFont typeface="Wingdings" panose="05000000000000000000" pitchFamily="2" charset="2"/>
              <a:buChar char="v"/>
            </a:pPr>
            <a:endParaRPr lang="en-US" sz="2000" dirty="0">
              <a:solidFill>
                <a:schemeClr val="tx1">
                  <a:lumMod val="75000"/>
                  <a:lumOff val="25000"/>
                </a:schemeClr>
              </a:solidFill>
              <a:latin typeface="Calibri" panose="020F0502020204030204" pitchFamily="34" charset="0"/>
            </a:endParaRPr>
          </a:p>
          <a:p>
            <a:pPr>
              <a:buClr>
                <a:srgbClr val="36B86E"/>
              </a:buClr>
              <a:buFont typeface="Wingdings" panose="05000000000000000000" pitchFamily="2" charset="2"/>
              <a:buChar char="v"/>
            </a:pPr>
            <a:r>
              <a:rPr lang="en-US" sz="2000" dirty="0">
                <a:solidFill>
                  <a:schemeClr val="tx1">
                    <a:lumMod val="75000"/>
                    <a:lumOff val="25000"/>
                  </a:schemeClr>
                </a:solidFill>
                <a:latin typeface="Calibri" panose="020F0502020204030204" pitchFamily="34" charset="0"/>
              </a:rPr>
              <a:t>Consistent funding to address current needs of the community</a:t>
            </a:r>
          </a:p>
          <a:p>
            <a:pPr>
              <a:buClr>
                <a:srgbClr val="36B86E"/>
              </a:buClr>
              <a:buFont typeface="Wingdings" panose="05000000000000000000" pitchFamily="2" charset="2"/>
              <a:buChar char="v"/>
            </a:pPr>
            <a:endParaRPr lang="en-US" sz="2000" dirty="0">
              <a:solidFill>
                <a:schemeClr val="tx1">
                  <a:lumMod val="75000"/>
                  <a:lumOff val="25000"/>
                </a:schemeClr>
              </a:solidFill>
              <a:latin typeface="Calibri" panose="020F0502020204030204" pitchFamily="34" charset="0"/>
            </a:endParaRPr>
          </a:p>
          <a:p>
            <a:pPr>
              <a:buClr>
                <a:srgbClr val="36B86E"/>
              </a:buClr>
              <a:buFont typeface="Wingdings" panose="05000000000000000000" pitchFamily="2" charset="2"/>
              <a:buChar char="v"/>
            </a:pPr>
            <a:r>
              <a:rPr lang="en-US" sz="2000" dirty="0">
                <a:solidFill>
                  <a:schemeClr val="tx1">
                    <a:lumMod val="75000"/>
                    <a:lumOff val="25000"/>
                  </a:schemeClr>
                </a:solidFill>
                <a:latin typeface="Calibri" panose="020F0502020204030204" pitchFamily="34" charset="0"/>
              </a:rPr>
              <a:t>Evaluation process leads to awards based on identified community needs and relative merit of the proposals received</a:t>
            </a:r>
          </a:p>
          <a:p>
            <a:pPr>
              <a:buClr>
                <a:srgbClr val="36B86E"/>
              </a:buClr>
              <a:buFont typeface="Wingdings" panose="05000000000000000000" pitchFamily="2" charset="2"/>
              <a:buChar char="v"/>
            </a:pPr>
            <a:endParaRPr lang="en-US" sz="2000" dirty="0">
              <a:solidFill>
                <a:schemeClr val="tx1">
                  <a:lumMod val="75000"/>
                  <a:lumOff val="25000"/>
                </a:schemeClr>
              </a:solidFill>
              <a:latin typeface="Calibri" panose="020F0502020204030204" pitchFamily="34" charset="0"/>
            </a:endParaRPr>
          </a:p>
          <a:p>
            <a:pPr>
              <a:buClr>
                <a:srgbClr val="36B86E"/>
              </a:buClr>
              <a:buFont typeface="Wingdings" panose="05000000000000000000" pitchFamily="2" charset="2"/>
              <a:buChar char="v"/>
            </a:pPr>
            <a:r>
              <a:rPr lang="en-US" sz="2000" dirty="0">
                <a:solidFill>
                  <a:schemeClr val="tx1">
                    <a:lumMod val="75000"/>
                    <a:lumOff val="25000"/>
                  </a:schemeClr>
                </a:solidFill>
                <a:latin typeface="Calibri" panose="020F0502020204030204" pitchFamily="34" charset="0"/>
              </a:rPr>
              <a:t>Historically supported by the Augusta National Golf Club and now also funded through other donor funds.  </a:t>
            </a:r>
          </a:p>
        </p:txBody>
      </p:sp>
      <p:sp>
        <p:nvSpPr>
          <p:cNvPr id="5" name="Title 1">
            <a:extLst>
              <a:ext uri="{FF2B5EF4-FFF2-40B4-BE49-F238E27FC236}">
                <a16:creationId xmlns:a16="http://schemas.microsoft.com/office/drawing/2014/main" id="{5D2CA423-CE48-4634-C280-A4AA9413567B}"/>
              </a:ext>
            </a:extLst>
          </p:cNvPr>
          <p:cNvSpPr txBox="1">
            <a:spLocks/>
          </p:cNvSpPr>
          <p:nvPr/>
        </p:nvSpPr>
        <p:spPr>
          <a:xfrm>
            <a:off x="381000" y="667855"/>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045FAA"/>
                </a:solidFill>
                <a:latin typeface="Calibri" panose="020F0502020204030204" pitchFamily="34" charset="0"/>
              </a:rPr>
              <a:t>What is the Community Grants Program?</a:t>
            </a:r>
          </a:p>
        </p:txBody>
      </p:sp>
    </p:spTree>
    <p:extLst>
      <p:ext uri="{BB962C8B-B14F-4D97-AF65-F5344CB8AC3E}">
        <p14:creationId xmlns:p14="http://schemas.microsoft.com/office/powerpoint/2010/main" val="2976525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2">
            <a:extLst>
              <a:ext uri="{FF2B5EF4-FFF2-40B4-BE49-F238E27FC236}">
                <a16:creationId xmlns:a16="http://schemas.microsoft.com/office/drawing/2014/main" id="{E26F8537-8F44-79DF-21B0-C1D01C90DD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2301" r="63457"/>
          <a:stretch/>
        </p:blipFill>
        <p:spPr bwMode="auto">
          <a:xfrm>
            <a:off x="-27774" y="4006452"/>
            <a:ext cx="3304374" cy="293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2">
            <a:extLst>
              <a:ext uri="{FF2B5EF4-FFF2-40B4-BE49-F238E27FC236}">
                <a16:creationId xmlns:a16="http://schemas.microsoft.com/office/drawing/2014/main" id="{3E96CB8C-AA07-F97B-FF8E-2E2AA63145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021" b="50000"/>
          <a:stretch/>
        </p:blipFill>
        <p:spPr bwMode="auto">
          <a:xfrm>
            <a:off x="5797468" y="-192151"/>
            <a:ext cx="3346532" cy="2545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D6713F42-387C-4E6C-84ED-029DF68A529C}"/>
              </a:ext>
            </a:extLst>
          </p:cNvPr>
          <p:cNvSpPr>
            <a:spLocks noGrp="1"/>
          </p:cNvSpPr>
          <p:nvPr>
            <p:ph idx="4294967295"/>
          </p:nvPr>
        </p:nvSpPr>
        <p:spPr>
          <a:xfrm>
            <a:off x="342900" y="381000"/>
            <a:ext cx="8458200" cy="838200"/>
          </a:xfrm>
        </p:spPr>
        <p:txBody>
          <a:bodyPr vert="horz" lIns="91440" tIns="45720" rIns="91440" bIns="45720" rtlCol="0" anchor="ctr">
            <a:noAutofit/>
          </a:bodyPr>
          <a:lstStyle/>
          <a:p>
            <a:pPr algn="ctr">
              <a:spcBef>
                <a:spcPct val="0"/>
              </a:spcBef>
              <a:buNone/>
            </a:pPr>
            <a:r>
              <a:rPr lang="en-US" sz="2400" b="1" dirty="0">
                <a:solidFill>
                  <a:srgbClr val="045FAA"/>
                </a:solidFill>
                <a:latin typeface="Calibri" panose="020F0502020204030204" pitchFamily="34" charset="0"/>
                <a:ea typeface="+mj-ea"/>
                <a:cs typeface="+mj-cs"/>
              </a:rPr>
              <a:t>Augusta National Golf Club</a:t>
            </a:r>
          </a:p>
          <a:p>
            <a:pPr algn="ctr">
              <a:spcBef>
                <a:spcPct val="0"/>
              </a:spcBef>
              <a:buNone/>
            </a:pPr>
            <a:r>
              <a:rPr lang="en-US" sz="2400" b="1" dirty="0">
                <a:solidFill>
                  <a:srgbClr val="045FAA"/>
                </a:solidFill>
                <a:latin typeface="Calibri" panose="020F0502020204030204" pitchFamily="34" charset="0"/>
                <a:ea typeface="+mj-ea"/>
                <a:cs typeface="+mj-cs"/>
              </a:rPr>
              <a:t>Employee Giving Process</a:t>
            </a:r>
          </a:p>
        </p:txBody>
      </p:sp>
      <p:sp>
        <p:nvSpPr>
          <p:cNvPr id="2" name="TextBox 1">
            <a:extLst>
              <a:ext uri="{FF2B5EF4-FFF2-40B4-BE49-F238E27FC236}">
                <a16:creationId xmlns:a16="http://schemas.microsoft.com/office/drawing/2014/main" id="{4F9813CA-6002-6FFE-CFBA-BC88E6BF83EA}"/>
              </a:ext>
            </a:extLst>
          </p:cNvPr>
          <p:cNvSpPr txBox="1"/>
          <p:nvPr/>
        </p:nvSpPr>
        <p:spPr>
          <a:xfrm>
            <a:off x="390192" y="1371600"/>
            <a:ext cx="8363615" cy="4678204"/>
          </a:xfrm>
          <a:prstGeom prst="rect">
            <a:avLst/>
          </a:prstGeom>
          <a:noFill/>
        </p:spPr>
        <p:txBody>
          <a:bodyPr wrap="square" rtlCol="0">
            <a:spAutoFit/>
          </a:bodyPr>
          <a:lstStyle/>
          <a:p>
            <a:r>
              <a:rPr lang="en-US" sz="2000" dirty="0">
                <a:solidFill>
                  <a:schemeClr val="tx1">
                    <a:lumMod val="75000"/>
                    <a:lumOff val="25000"/>
                  </a:schemeClr>
                </a:solidFill>
                <a:latin typeface="Calibri" panose="020F0502020204030204" pitchFamily="34" charset="0"/>
              </a:rPr>
              <a:t>The Augusta National Golf Club partners with the Community Foundation to provide its employees with a list of local nonprofit organizations each year. </a:t>
            </a:r>
          </a:p>
          <a:p>
            <a:endParaRPr lang="en-US" sz="2000" dirty="0">
              <a:solidFill>
                <a:schemeClr val="tx1">
                  <a:lumMod val="75000"/>
                  <a:lumOff val="25000"/>
                </a:schemeClr>
              </a:solidFill>
              <a:latin typeface="Calibri" panose="020F0502020204030204" pitchFamily="34" charset="0"/>
            </a:endParaRPr>
          </a:p>
          <a:p>
            <a:r>
              <a:rPr lang="en-US" sz="2000" dirty="0">
                <a:solidFill>
                  <a:schemeClr val="tx1">
                    <a:lumMod val="75000"/>
                    <a:lumOff val="25000"/>
                  </a:schemeClr>
                </a:solidFill>
                <a:latin typeface="Calibri" panose="020F0502020204030204" pitchFamily="34" charset="0"/>
              </a:rPr>
              <a:t>Organizations that apply for a Community Grant </a:t>
            </a:r>
            <a:r>
              <a:rPr lang="en-US" sz="2000" u="sng" dirty="0">
                <a:solidFill>
                  <a:schemeClr val="tx1">
                    <a:lumMod val="75000"/>
                    <a:lumOff val="25000"/>
                  </a:schemeClr>
                </a:solidFill>
                <a:latin typeface="Calibri" panose="020F0502020204030204" pitchFamily="34" charset="0"/>
              </a:rPr>
              <a:t>and make it through the initial phases of the application and receive a site visit </a:t>
            </a:r>
            <a:r>
              <a:rPr lang="en-US" sz="2000" dirty="0">
                <a:solidFill>
                  <a:schemeClr val="tx1">
                    <a:lumMod val="75000"/>
                    <a:lumOff val="25000"/>
                  </a:schemeClr>
                </a:solidFill>
                <a:latin typeface="Calibri" panose="020F0502020204030204" pitchFamily="34" charset="0"/>
              </a:rPr>
              <a:t>are the organizations that appear on the Employee Giving list each year.</a:t>
            </a:r>
          </a:p>
          <a:p>
            <a:endParaRPr lang="en-US" sz="2000" dirty="0">
              <a:solidFill>
                <a:schemeClr val="tx1">
                  <a:lumMod val="75000"/>
                  <a:lumOff val="25000"/>
                </a:schemeClr>
              </a:solidFill>
              <a:latin typeface="Calibri" panose="020F0502020204030204" pitchFamily="34" charset="0"/>
            </a:endParaRPr>
          </a:p>
          <a:p>
            <a:r>
              <a:rPr lang="en-US" sz="2000" dirty="0">
                <a:solidFill>
                  <a:schemeClr val="tx1">
                    <a:lumMod val="75000"/>
                    <a:lumOff val="25000"/>
                  </a:schemeClr>
                </a:solidFill>
                <a:latin typeface="Calibri" panose="020F0502020204030204" pitchFamily="34" charset="0"/>
              </a:rPr>
              <a:t>ANGC shares the list of organizations with their staff who have the opportunity to select which organization(s) they would like to designate funding to.</a:t>
            </a:r>
          </a:p>
          <a:p>
            <a:endParaRPr lang="en-US" sz="2000" dirty="0">
              <a:solidFill>
                <a:schemeClr val="tx1">
                  <a:lumMod val="75000"/>
                  <a:lumOff val="25000"/>
                </a:schemeClr>
              </a:solidFill>
              <a:latin typeface="Calibri" panose="020F0502020204030204" pitchFamily="34" charset="0"/>
            </a:endParaRPr>
          </a:p>
          <a:p>
            <a:r>
              <a:rPr lang="en-US" sz="2000" dirty="0">
                <a:solidFill>
                  <a:schemeClr val="tx1">
                    <a:lumMod val="75000"/>
                    <a:lumOff val="25000"/>
                  </a:schemeClr>
                </a:solidFill>
                <a:latin typeface="Calibri" panose="020F0502020204030204" pitchFamily="34" charset="0"/>
              </a:rPr>
              <a:t>Since the Community Grants Program is an annual program, the organizations that appear on the Employee Giving List each year will change based on which organizations apply and make it through the initial phases of the application process.</a:t>
            </a:r>
          </a:p>
          <a:p>
            <a:endParaRPr lang="en-US" dirty="0">
              <a:solidFill>
                <a:srgbClr val="696969"/>
              </a:solidFill>
              <a:latin typeface="Calibri" panose="020F0502020204030204" pitchFamily="34" charset="0"/>
            </a:endParaRPr>
          </a:p>
        </p:txBody>
      </p:sp>
    </p:spTree>
    <p:extLst>
      <p:ext uri="{BB962C8B-B14F-4D97-AF65-F5344CB8AC3E}">
        <p14:creationId xmlns:p14="http://schemas.microsoft.com/office/powerpoint/2010/main" val="24753655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34753</TotalTime>
  <Words>2885</Words>
  <Application>Microsoft Office PowerPoint</Application>
  <PresentationFormat>On-screen Show (4:3)</PresentationFormat>
  <Paragraphs>328</Paragraphs>
  <Slides>39</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Range of Grant Amounts?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Shell Knox Berry</dc:creator>
  <cp:lastModifiedBy>Erin Starnes</cp:lastModifiedBy>
  <cp:revision>238</cp:revision>
  <cp:lastPrinted>2015-06-22T20:53:00Z</cp:lastPrinted>
  <dcterms:created xsi:type="dcterms:W3CDTF">2015-06-15T19:23:06Z</dcterms:created>
  <dcterms:modified xsi:type="dcterms:W3CDTF">2024-06-28T14:26:23Z</dcterms:modified>
</cp:coreProperties>
</file>